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3" r:id="rId3"/>
    <p:sldId id="386" r:id="rId4"/>
    <p:sldId id="279" r:id="rId5"/>
    <p:sldId id="294" r:id="rId6"/>
    <p:sldId id="295" r:id="rId7"/>
    <p:sldId id="387" r:id="rId8"/>
    <p:sldId id="296" r:id="rId9"/>
    <p:sldId id="297" r:id="rId10"/>
    <p:sldId id="298" r:id="rId11"/>
    <p:sldId id="299" r:id="rId12"/>
    <p:sldId id="300" r:id="rId13"/>
    <p:sldId id="388" r:id="rId14"/>
    <p:sldId id="301" r:id="rId15"/>
    <p:sldId id="303" r:id="rId16"/>
    <p:sldId id="399" r:id="rId17"/>
    <p:sldId id="302" r:id="rId18"/>
    <p:sldId id="304" r:id="rId19"/>
    <p:sldId id="305" r:id="rId20"/>
    <p:sldId id="306" r:id="rId21"/>
    <p:sldId id="307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0000FF"/>
    <a:srgbClr val="00FF99"/>
    <a:srgbClr val="FFFF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6982" autoAdjust="0"/>
  </p:normalViewPr>
  <p:slideViewPr>
    <p:cSldViewPr snapToGrid="0">
      <p:cViewPr varScale="1">
        <p:scale>
          <a:sx n="112" d="100"/>
          <a:sy n="112" d="100"/>
        </p:scale>
        <p:origin x="8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1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36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9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3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5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24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5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46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5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8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9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66.png"/><Relationship Id="rId7" Type="http://schemas.openxmlformats.org/officeDocument/2006/relationships/image" Target="../media/image18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93.png"/><Relationship Id="rId5" Type="http://schemas.openxmlformats.org/officeDocument/2006/relationships/image" Target="../media/image68.png"/><Relationship Id="rId10" Type="http://schemas.openxmlformats.org/officeDocument/2006/relationships/image" Target="../media/image192.png"/><Relationship Id="rId4" Type="http://schemas.openxmlformats.org/officeDocument/2006/relationships/image" Target="../media/image67.png"/><Relationship Id="rId9" Type="http://schemas.openxmlformats.org/officeDocument/2006/relationships/image" Target="../media/image1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71.png"/><Relationship Id="rId7" Type="http://schemas.openxmlformats.org/officeDocument/2006/relationships/image" Target="../media/image19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68.png"/><Relationship Id="rId4" Type="http://schemas.openxmlformats.org/officeDocument/2006/relationships/image" Target="../media/image72.png"/><Relationship Id="rId9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7.png"/><Relationship Id="rId7" Type="http://schemas.openxmlformats.org/officeDocument/2006/relationships/image" Target="../media/image1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8.png"/><Relationship Id="rId9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/>
              <a:t>3</a:t>
            </a:r>
            <a:r>
              <a:rPr lang="ja-JP" altLang="en-US" dirty="0" smtClean="0"/>
              <a:t>章 ベクトル空間と部分空間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0466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kumimoji="1" lang="en-US" altLang="ja-JP" sz="3200" dirty="0" smtClean="0"/>
              <a:t>:3.3 </a:t>
            </a:r>
            <a:r>
              <a:rPr kumimoji="1" lang="ja-JP" altLang="en-US" sz="3200" dirty="0" smtClean="0"/>
              <a:t>階数と行簡的階段行列</a:t>
            </a:r>
            <a:endParaRPr kumimoji="1" lang="ja-JP" altLang="en-US" sz="32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9905"/>
            <a:ext cx="4079549" cy="566764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039" y="883104"/>
            <a:ext cx="4085303" cy="141798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740" y="1523039"/>
            <a:ext cx="3987486" cy="299205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2039" y="2301087"/>
            <a:ext cx="4085303" cy="391102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9833" y="883105"/>
            <a:ext cx="4036394" cy="64345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015585" y="1481971"/>
            <a:ext cx="79202" cy="4511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23308" y="1481971"/>
            <a:ext cx="79202" cy="451145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62610" y="1481971"/>
            <a:ext cx="154342" cy="45114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63689" y="1481971"/>
            <a:ext cx="79202" cy="4511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71412" y="1481971"/>
            <a:ext cx="79202" cy="4511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762309" y="1515226"/>
            <a:ext cx="127555" cy="9818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762309" y="1824625"/>
            <a:ext cx="127555" cy="98182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62309" y="1986550"/>
            <a:ext cx="127555" cy="9818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38871" y="1489004"/>
            <a:ext cx="186754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38871" y="1647754"/>
            <a:ext cx="186754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0845" y="2216821"/>
            <a:ext cx="3999795" cy="28867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0845" y="2531108"/>
            <a:ext cx="3999795" cy="28867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0845" y="2842071"/>
            <a:ext cx="3999795" cy="28867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037466" y="3621648"/>
            <a:ext cx="190521" cy="74715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251773" y="3621648"/>
            <a:ext cx="190521" cy="74715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473160" y="3621648"/>
            <a:ext cx="130128" cy="74715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110457" y="2688471"/>
            <a:ext cx="2042317" cy="118611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279970" y="2995933"/>
            <a:ext cx="2718324" cy="118611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9" idx="2"/>
          </p:cNvCxnSpPr>
          <p:nvPr/>
        </p:nvCxnSpPr>
        <p:spPr>
          <a:xfrm>
            <a:off x="2362909" y="1933116"/>
            <a:ext cx="0" cy="755355"/>
          </a:xfrm>
          <a:prstGeom prst="straightConnector1">
            <a:avLst/>
          </a:prstGeom>
          <a:noFill/>
          <a:ln w="6350">
            <a:solidFill>
              <a:srgbClr val="FF0000"/>
            </a:solidFill>
            <a:prstDash val="sysDash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2545283" y="1941454"/>
            <a:ext cx="0" cy="1044000"/>
          </a:xfrm>
          <a:prstGeom prst="straightConnector1">
            <a:avLst/>
          </a:prstGeom>
          <a:noFill/>
          <a:ln w="6350">
            <a:solidFill>
              <a:srgbClr val="FF0000"/>
            </a:solidFill>
            <a:prstDash val="dash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フリーフォーム 5"/>
          <p:cNvSpPr/>
          <p:nvPr/>
        </p:nvSpPr>
        <p:spPr>
          <a:xfrm>
            <a:off x="2546350" y="3127375"/>
            <a:ext cx="1470025" cy="492125"/>
          </a:xfrm>
          <a:custGeom>
            <a:avLst/>
            <a:gdLst>
              <a:gd name="connsiteX0" fmla="*/ 1470025 w 1470025"/>
              <a:gd name="connsiteY0" fmla="*/ 0 h 492125"/>
              <a:gd name="connsiteX1" fmla="*/ 1470025 w 1470025"/>
              <a:gd name="connsiteY1" fmla="*/ 400050 h 492125"/>
              <a:gd name="connsiteX2" fmla="*/ 0 w 1470025"/>
              <a:gd name="connsiteY2" fmla="*/ 400050 h 492125"/>
              <a:gd name="connsiteX3" fmla="*/ 0 w 1470025"/>
              <a:gd name="connsiteY3" fmla="*/ 492125 h 49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025" h="492125">
                <a:moveTo>
                  <a:pt x="1470025" y="0"/>
                </a:moveTo>
                <a:lnTo>
                  <a:pt x="1470025" y="400050"/>
                </a:lnTo>
                <a:lnTo>
                  <a:pt x="0" y="400050"/>
                </a:lnTo>
                <a:lnTo>
                  <a:pt x="0" y="492125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-19050" y="2797175"/>
            <a:ext cx="2362200" cy="828675"/>
          </a:xfrm>
          <a:custGeom>
            <a:avLst/>
            <a:gdLst>
              <a:gd name="connsiteX0" fmla="*/ 47625 w 2362200"/>
              <a:gd name="connsiteY0" fmla="*/ 0 h 828675"/>
              <a:gd name="connsiteX1" fmla="*/ 0 w 2362200"/>
              <a:gd name="connsiteY1" fmla="*/ 0 h 828675"/>
              <a:gd name="connsiteX2" fmla="*/ 0 w 2362200"/>
              <a:gd name="connsiteY2" fmla="*/ 654050 h 828675"/>
              <a:gd name="connsiteX3" fmla="*/ 2362200 w 2362200"/>
              <a:gd name="connsiteY3" fmla="*/ 654050 h 828675"/>
              <a:gd name="connsiteX4" fmla="*/ 2362200 w 2362200"/>
              <a:gd name="connsiteY4" fmla="*/ 828675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828675">
                <a:moveTo>
                  <a:pt x="47625" y="0"/>
                </a:moveTo>
                <a:lnTo>
                  <a:pt x="0" y="0"/>
                </a:lnTo>
                <a:lnTo>
                  <a:pt x="0" y="654050"/>
                </a:lnTo>
                <a:lnTo>
                  <a:pt x="2362200" y="654050"/>
                </a:lnTo>
                <a:lnTo>
                  <a:pt x="2362200" y="828675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-47625" y="2473325"/>
            <a:ext cx="2184400" cy="1149350"/>
          </a:xfrm>
          <a:custGeom>
            <a:avLst/>
            <a:gdLst>
              <a:gd name="connsiteX0" fmla="*/ 76200 w 2184400"/>
              <a:gd name="connsiteY0" fmla="*/ 0 h 1149350"/>
              <a:gd name="connsiteX1" fmla="*/ 0 w 2184400"/>
              <a:gd name="connsiteY1" fmla="*/ 0 h 1149350"/>
              <a:gd name="connsiteX2" fmla="*/ 0 w 2184400"/>
              <a:gd name="connsiteY2" fmla="*/ 1041400 h 1149350"/>
              <a:gd name="connsiteX3" fmla="*/ 2184400 w 2184400"/>
              <a:gd name="connsiteY3" fmla="*/ 1041400 h 1149350"/>
              <a:gd name="connsiteX4" fmla="*/ 2184400 w 2184400"/>
              <a:gd name="connsiteY4" fmla="*/ 114935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4400" h="1149350">
                <a:moveTo>
                  <a:pt x="76200" y="0"/>
                </a:moveTo>
                <a:lnTo>
                  <a:pt x="0" y="0"/>
                </a:lnTo>
                <a:lnTo>
                  <a:pt x="0" y="1041400"/>
                </a:lnTo>
                <a:lnTo>
                  <a:pt x="2184400" y="1041400"/>
                </a:lnTo>
                <a:lnTo>
                  <a:pt x="2184400" y="114935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059667" y="3639721"/>
            <a:ext cx="143141" cy="9178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272392" y="3639721"/>
            <a:ext cx="143141" cy="9178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502538" y="3639721"/>
            <a:ext cx="73454" cy="9178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067437" y="3945863"/>
            <a:ext cx="143141" cy="9178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280162" y="3945863"/>
            <a:ext cx="143141" cy="9178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510308" y="3945863"/>
            <a:ext cx="73454" cy="9178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627776" y="5550851"/>
            <a:ext cx="66776" cy="917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027697" y="5703251"/>
            <a:ext cx="66776" cy="917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369213" y="6041565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556523" y="6198728"/>
            <a:ext cx="19052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826987" y="1154348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660550" y="1154348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859170" y="1772521"/>
            <a:ext cx="105417" cy="3728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645360" y="1772521"/>
            <a:ext cx="105417" cy="37284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054406" y="2778860"/>
            <a:ext cx="169776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054408" y="2931260"/>
            <a:ext cx="169776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068274" y="3795006"/>
            <a:ext cx="143141" cy="9178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280999" y="3795006"/>
            <a:ext cx="143141" cy="9178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511145" y="3795006"/>
            <a:ext cx="73454" cy="9178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070612" y="4094263"/>
            <a:ext cx="143141" cy="9178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283337" y="4094263"/>
            <a:ext cx="143141" cy="9178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2513483" y="4094263"/>
            <a:ext cx="73454" cy="9178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2073036" y="4249419"/>
            <a:ext cx="143141" cy="9178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2285761" y="4249419"/>
            <a:ext cx="143141" cy="9178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2515907" y="4249419"/>
            <a:ext cx="73454" cy="9178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565082" y="1283318"/>
            <a:ext cx="3773681" cy="645500"/>
          </a:xfrm>
          <a:custGeom>
            <a:avLst/>
            <a:gdLst>
              <a:gd name="connsiteX0" fmla="*/ 0 w 3752850"/>
              <a:gd name="connsiteY0" fmla="*/ 366712 h 628650"/>
              <a:gd name="connsiteX1" fmla="*/ 0 w 3752850"/>
              <a:gd name="connsiteY1" fmla="*/ 0 h 628650"/>
              <a:gd name="connsiteX2" fmla="*/ 2547938 w 3752850"/>
              <a:gd name="connsiteY2" fmla="*/ 0 h 628650"/>
              <a:gd name="connsiteX3" fmla="*/ 2547938 w 3752850"/>
              <a:gd name="connsiteY3" fmla="*/ 628650 h 628650"/>
              <a:gd name="connsiteX4" fmla="*/ 3752850 w 3752850"/>
              <a:gd name="connsiteY4" fmla="*/ 628650 h 628650"/>
              <a:gd name="connsiteX0" fmla="*/ 3175 w 3752850"/>
              <a:gd name="connsiteY0" fmla="*/ 293687 h 628650"/>
              <a:gd name="connsiteX1" fmla="*/ 0 w 3752850"/>
              <a:gd name="connsiteY1" fmla="*/ 0 h 628650"/>
              <a:gd name="connsiteX2" fmla="*/ 2547938 w 3752850"/>
              <a:gd name="connsiteY2" fmla="*/ 0 h 628650"/>
              <a:gd name="connsiteX3" fmla="*/ 2547938 w 3752850"/>
              <a:gd name="connsiteY3" fmla="*/ 628650 h 628650"/>
              <a:gd name="connsiteX4" fmla="*/ 3752850 w 3752850"/>
              <a:gd name="connsiteY4" fmla="*/ 628650 h 628650"/>
              <a:gd name="connsiteX0" fmla="*/ 192 w 3754629"/>
              <a:gd name="connsiteY0" fmla="*/ 347026 h 628650"/>
              <a:gd name="connsiteX1" fmla="*/ 1779 w 3754629"/>
              <a:gd name="connsiteY1" fmla="*/ 0 h 628650"/>
              <a:gd name="connsiteX2" fmla="*/ 2549717 w 3754629"/>
              <a:gd name="connsiteY2" fmla="*/ 0 h 628650"/>
              <a:gd name="connsiteX3" fmla="*/ 2549717 w 3754629"/>
              <a:gd name="connsiteY3" fmla="*/ 628650 h 628650"/>
              <a:gd name="connsiteX4" fmla="*/ 3754629 w 3754629"/>
              <a:gd name="connsiteY4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4629" h="628650">
                <a:moveTo>
                  <a:pt x="192" y="347026"/>
                </a:moveTo>
                <a:cubicBezTo>
                  <a:pt x="-866" y="249130"/>
                  <a:pt x="2837" y="97896"/>
                  <a:pt x="1779" y="0"/>
                </a:cubicBezTo>
                <a:lnTo>
                  <a:pt x="2549717" y="0"/>
                </a:lnTo>
                <a:lnTo>
                  <a:pt x="2549717" y="628650"/>
                </a:lnTo>
                <a:lnTo>
                  <a:pt x="3754629" y="62865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フリーフォーム 59"/>
          <p:cNvSpPr/>
          <p:nvPr/>
        </p:nvSpPr>
        <p:spPr>
          <a:xfrm>
            <a:off x="1819275" y="2957513"/>
            <a:ext cx="4005263" cy="1533525"/>
          </a:xfrm>
          <a:custGeom>
            <a:avLst/>
            <a:gdLst>
              <a:gd name="connsiteX0" fmla="*/ 0 w 4005263"/>
              <a:gd name="connsiteY0" fmla="*/ 1104900 h 1533525"/>
              <a:gd name="connsiteX1" fmla="*/ 0 w 4005263"/>
              <a:gd name="connsiteY1" fmla="*/ 1533525 h 1533525"/>
              <a:gd name="connsiteX2" fmla="*/ 2262188 w 4005263"/>
              <a:gd name="connsiteY2" fmla="*/ 1533525 h 1533525"/>
              <a:gd name="connsiteX3" fmla="*/ 2262188 w 4005263"/>
              <a:gd name="connsiteY3" fmla="*/ 52387 h 1533525"/>
              <a:gd name="connsiteX4" fmla="*/ 4005263 w 4005263"/>
              <a:gd name="connsiteY4" fmla="*/ 52387 h 1533525"/>
              <a:gd name="connsiteX5" fmla="*/ 4005263 w 4005263"/>
              <a:gd name="connsiteY5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5263" h="1533525">
                <a:moveTo>
                  <a:pt x="0" y="1104900"/>
                </a:moveTo>
                <a:lnTo>
                  <a:pt x="0" y="1533525"/>
                </a:lnTo>
                <a:lnTo>
                  <a:pt x="2262188" y="1533525"/>
                </a:lnTo>
                <a:lnTo>
                  <a:pt x="2262188" y="52387"/>
                </a:lnTo>
                <a:lnTo>
                  <a:pt x="4005263" y="52387"/>
                </a:lnTo>
                <a:lnTo>
                  <a:pt x="4005263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4201351" y="3846929"/>
                <a:ext cx="723403" cy="552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1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800" b="1" i="1" smtClean="0">
                        <a:latin typeface="Cambria Math" panose="02040503050406030204" pitchFamily="18" charset="0"/>
                      </a:rPr>
                      <m:t>𝑹𝒙</m:t>
                    </m:r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en-US" altLang="ja-JP" sz="800" b="1" dirty="0" smtClean="0"/>
              </a:p>
              <a:p>
                <a:r>
                  <a:rPr lang="en-US" altLang="ja-JP" sz="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e>
                              <m:r>
                                <a:rPr lang="en-US" altLang="ja-JP" sz="8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ja-JP" sz="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ja-JP" sz="8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ja-JP" sz="800" b="0" i="0" smtClean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en-US" altLang="ja-JP" sz="800" b="1" dirty="0" smtClean="0"/>
              </a:p>
              <a:p>
                <a:r>
                  <a:rPr lang="en-US" altLang="ja-JP" sz="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ja-JP" sz="8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ja-JP" sz="8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ja-JP" sz="8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ja-JP" sz="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ja-JP" sz="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ja-JP" altLang="en-US" sz="800" b="1" dirty="0"/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51" y="3846929"/>
                <a:ext cx="723403" cy="552524"/>
              </a:xfrm>
              <a:prstGeom prst="rect">
                <a:avLst/>
              </a:prstGeom>
              <a:blipFill rotWithShape="0">
                <a:blip r:embed="rId7"/>
                <a:stretch>
                  <a:fillRect l="-1681" r="-4202" b="-54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正方形/長方形 61"/>
          <p:cNvSpPr/>
          <p:nvPr/>
        </p:nvSpPr>
        <p:spPr>
          <a:xfrm>
            <a:off x="2762309" y="1362819"/>
            <a:ext cx="127555" cy="9818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2762309" y="1672218"/>
            <a:ext cx="127555" cy="98182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4586288" y="3910014"/>
            <a:ext cx="709612" cy="161925"/>
          </a:xfrm>
          <a:custGeom>
            <a:avLst/>
            <a:gdLst>
              <a:gd name="connsiteX0" fmla="*/ 709612 w 709612"/>
              <a:gd name="connsiteY0" fmla="*/ 161925 h 161925"/>
              <a:gd name="connsiteX1" fmla="*/ 709612 w 709612"/>
              <a:gd name="connsiteY1" fmla="*/ 0 h 161925"/>
              <a:gd name="connsiteX2" fmla="*/ 0 w 709612"/>
              <a:gd name="connsiteY2" fmla="*/ 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12" h="161925">
                <a:moveTo>
                  <a:pt x="709612" y="161925"/>
                </a:moveTo>
                <a:lnTo>
                  <a:pt x="709612" y="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 flipV="1">
            <a:off x="4831813" y="4282698"/>
            <a:ext cx="1708560" cy="90548"/>
          </a:xfrm>
          <a:custGeom>
            <a:avLst/>
            <a:gdLst>
              <a:gd name="connsiteX0" fmla="*/ 709612 w 709612"/>
              <a:gd name="connsiteY0" fmla="*/ 161925 h 161925"/>
              <a:gd name="connsiteX1" fmla="*/ 709612 w 709612"/>
              <a:gd name="connsiteY1" fmla="*/ 0 h 161925"/>
              <a:gd name="connsiteX2" fmla="*/ 0 w 709612"/>
              <a:gd name="connsiteY2" fmla="*/ 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12" h="161925">
                <a:moveTo>
                  <a:pt x="709612" y="161925"/>
                </a:moveTo>
                <a:lnTo>
                  <a:pt x="709612" y="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004548" y="4000898"/>
            <a:ext cx="400324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841490" y="4000898"/>
            <a:ext cx="186754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946806" y="2078821"/>
            <a:ext cx="190521" cy="1110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0461038" y="2235984"/>
            <a:ext cx="190521" cy="111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744505" y="2235984"/>
            <a:ext cx="80799" cy="111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831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8435" cy="37795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35" y="382957"/>
            <a:ext cx="3992674" cy="41194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65" y="382957"/>
            <a:ext cx="3992674" cy="18321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965" y="2215093"/>
            <a:ext cx="3998435" cy="27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7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kumimoji="1" lang="en-US" altLang="ja-JP" sz="3200" dirty="0" smtClean="0"/>
              <a:t>:3.4 </a:t>
            </a:r>
            <a:r>
              <a:rPr kumimoji="1" lang="en-US" altLang="ja-JP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kumimoji="1" lang="en-US" altLang="ja-JP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en-US" altLang="ja-JP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ja-JP" altLang="en-US" sz="3200" dirty="0" smtClean="0"/>
              <a:t>の一般解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3997663" cy="41580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58059"/>
          <a:stretch/>
        </p:blipFill>
        <p:spPr>
          <a:xfrm>
            <a:off x="0" y="4837932"/>
            <a:ext cx="4032027" cy="246210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46529" b="1"/>
          <a:stretch/>
        </p:blipFill>
        <p:spPr>
          <a:xfrm>
            <a:off x="8045784" y="995590"/>
            <a:ext cx="4032027" cy="324310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364" y="4238692"/>
            <a:ext cx="4009118" cy="285792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/>
          <a:srcRect t="97205" r="886"/>
          <a:stretch/>
        </p:blipFill>
        <p:spPr>
          <a:xfrm>
            <a:off x="4045736" y="4246269"/>
            <a:ext cx="3996306" cy="16407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834" b="2536"/>
          <a:stretch/>
        </p:blipFill>
        <p:spPr>
          <a:xfrm>
            <a:off x="4045737" y="995590"/>
            <a:ext cx="4032027" cy="32069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/>
          <a:srcRect t="-1" b="53077"/>
          <a:stretch/>
        </p:blipFill>
        <p:spPr>
          <a:xfrm>
            <a:off x="3988699" y="4454080"/>
            <a:ext cx="4032027" cy="284595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82554" y="1430898"/>
            <a:ext cx="8079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26439" y="1745226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807234" y="2454845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0329" y="2850144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381185" y="3793150"/>
            <a:ext cx="73454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952556" y="5673111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36331" y="5673111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851774" y="5673111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354" y="6836653"/>
            <a:ext cx="107544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2178" y="6836653"/>
            <a:ext cx="8079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005963" y="6989053"/>
            <a:ext cx="107544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441165" y="7141453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0" y="6359823"/>
            <a:ext cx="3960000" cy="43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2495550" y="6753225"/>
            <a:ext cx="1521619" cy="540544"/>
          </a:xfrm>
          <a:custGeom>
            <a:avLst/>
            <a:gdLst>
              <a:gd name="connsiteX0" fmla="*/ 1466850 w 1521619"/>
              <a:gd name="connsiteY0" fmla="*/ 0 h 540544"/>
              <a:gd name="connsiteX1" fmla="*/ 1521619 w 1521619"/>
              <a:gd name="connsiteY1" fmla="*/ 0 h 540544"/>
              <a:gd name="connsiteX2" fmla="*/ 1521619 w 1521619"/>
              <a:gd name="connsiteY2" fmla="*/ 540544 h 540544"/>
              <a:gd name="connsiteX3" fmla="*/ 0 w 1521619"/>
              <a:gd name="connsiteY3" fmla="*/ 540544 h 540544"/>
              <a:gd name="connsiteX4" fmla="*/ 0 w 1521619"/>
              <a:gd name="connsiteY4" fmla="*/ 488156 h 54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619" h="540544">
                <a:moveTo>
                  <a:pt x="1466850" y="0"/>
                </a:moveTo>
                <a:lnTo>
                  <a:pt x="1521619" y="0"/>
                </a:lnTo>
                <a:lnTo>
                  <a:pt x="1521619" y="540544"/>
                </a:lnTo>
                <a:lnTo>
                  <a:pt x="0" y="540544"/>
                </a:lnTo>
                <a:lnTo>
                  <a:pt x="0" y="488156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781419" y="1030921"/>
            <a:ext cx="88879" cy="1009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781419" y="1340202"/>
            <a:ext cx="88879" cy="1009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6205460" y="1108295"/>
            <a:ext cx="88879" cy="1009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205460" y="1265180"/>
            <a:ext cx="88879" cy="1009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162119" y="1191331"/>
            <a:ext cx="60705" cy="1009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7281616" y="1191331"/>
            <a:ext cx="60705" cy="1009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785459" y="1183497"/>
            <a:ext cx="8079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785459" y="1492778"/>
            <a:ext cx="8079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962967" y="1338898"/>
            <a:ext cx="6070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058300" y="1337795"/>
            <a:ext cx="6070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1501166" y="7164561"/>
            <a:ext cx="107544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842883" y="2346826"/>
            <a:ext cx="118298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6190382" y="2346826"/>
            <a:ext cx="107544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842883" y="2526119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6190382" y="2526119"/>
            <a:ext cx="107544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7023672" y="2987802"/>
            <a:ext cx="118298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243855" y="2987802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4049571" y="2794614"/>
            <a:ext cx="828000" cy="126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フリーフォーム 8"/>
          <p:cNvSpPr/>
          <p:nvPr/>
        </p:nvSpPr>
        <p:spPr>
          <a:xfrm>
            <a:off x="4052048" y="2792506"/>
            <a:ext cx="3935506" cy="282388"/>
          </a:xfrm>
          <a:custGeom>
            <a:avLst/>
            <a:gdLst>
              <a:gd name="connsiteX0" fmla="*/ 1201270 w 3935506"/>
              <a:gd name="connsiteY0" fmla="*/ 8965 h 282388"/>
              <a:gd name="connsiteX1" fmla="*/ 1201270 w 3935506"/>
              <a:gd name="connsiteY1" fmla="*/ 152400 h 282388"/>
              <a:gd name="connsiteX2" fmla="*/ 0 w 3935506"/>
              <a:gd name="connsiteY2" fmla="*/ 152400 h 282388"/>
              <a:gd name="connsiteX3" fmla="*/ 0 w 3935506"/>
              <a:gd name="connsiteY3" fmla="*/ 282388 h 282388"/>
              <a:gd name="connsiteX4" fmla="*/ 2138082 w 3935506"/>
              <a:gd name="connsiteY4" fmla="*/ 282388 h 282388"/>
              <a:gd name="connsiteX5" fmla="*/ 2138082 w 3935506"/>
              <a:gd name="connsiteY5" fmla="*/ 147918 h 282388"/>
              <a:gd name="connsiteX6" fmla="*/ 3935506 w 3935506"/>
              <a:gd name="connsiteY6" fmla="*/ 147918 h 282388"/>
              <a:gd name="connsiteX7" fmla="*/ 3935506 w 3935506"/>
              <a:gd name="connsiteY7" fmla="*/ 0 h 282388"/>
              <a:gd name="connsiteX8" fmla="*/ 1201270 w 3935506"/>
              <a:gd name="connsiteY8" fmla="*/ 8965 h 28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5506" h="282388">
                <a:moveTo>
                  <a:pt x="1201270" y="8965"/>
                </a:moveTo>
                <a:lnTo>
                  <a:pt x="1201270" y="152400"/>
                </a:lnTo>
                <a:lnTo>
                  <a:pt x="0" y="152400"/>
                </a:lnTo>
                <a:lnTo>
                  <a:pt x="0" y="282388"/>
                </a:lnTo>
                <a:lnTo>
                  <a:pt x="2138082" y="282388"/>
                </a:lnTo>
                <a:lnTo>
                  <a:pt x="2138082" y="147918"/>
                </a:lnTo>
                <a:lnTo>
                  <a:pt x="3935506" y="147918"/>
                </a:lnTo>
                <a:lnTo>
                  <a:pt x="3935506" y="0"/>
                </a:lnTo>
                <a:lnTo>
                  <a:pt x="1201270" y="8965"/>
                </a:lnTo>
                <a:close/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415110" y="3393998"/>
            <a:ext cx="230530" cy="6792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915922" y="3393998"/>
            <a:ext cx="230530" cy="6792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5976285" y="3393998"/>
            <a:ext cx="173201" cy="6792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5166641" y="1102495"/>
            <a:ext cx="107544" cy="12216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466953" y="1254895"/>
            <a:ext cx="107544" cy="12216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5471009" y="1106228"/>
            <a:ext cx="107544" cy="12216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フリーフォーム 50"/>
          <p:cNvSpPr/>
          <p:nvPr/>
        </p:nvSpPr>
        <p:spPr>
          <a:xfrm>
            <a:off x="4020671" y="1377062"/>
            <a:ext cx="1550894" cy="1733692"/>
          </a:xfrm>
          <a:custGeom>
            <a:avLst/>
            <a:gdLst>
              <a:gd name="connsiteX0" fmla="*/ 1550894 w 1550894"/>
              <a:gd name="connsiteY0" fmla="*/ 0 h 1712259"/>
              <a:gd name="connsiteX1" fmla="*/ 1550894 w 1550894"/>
              <a:gd name="connsiteY1" fmla="*/ 242047 h 1712259"/>
              <a:gd name="connsiteX2" fmla="*/ 0 w 1550894"/>
              <a:gd name="connsiteY2" fmla="*/ 242047 h 1712259"/>
              <a:gd name="connsiteX3" fmla="*/ 0 w 1550894"/>
              <a:gd name="connsiteY3" fmla="*/ 1712259 h 1712259"/>
              <a:gd name="connsiteX4" fmla="*/ 264458 w 1550894"/>
              <a:gd name="connsiteY4" fmla="*/ 1712259 h 1712259"/>
              <a:gd name="connsiteX5" fmla="*/ 264458 w 1550894"/>
              <a:gd name="connsiteY5" fmla="*/ 1649506 h 171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0894" h="1712259">
                <a:moveTo>
                  <a:pt x="1550894" y="0"/>
                </a:moveTo>
                <a:lnTo>
                  <a:pt x="1550894" y="242047"/>
                </a:lnTo>
                <a:lnTo>
                  <a:pt x="0" y="242047"/>
                </a:lnTo>
                <a:lnTo>
                  <a:pt x="0" y="1712259"/>
                </a:lnTo>
                <a:lnTo>
                  <a:pt x="264458" y="1712259"/>
                </a:lnTo>
                <a:lnTo>
                  <a:pt x="264458" y="1649506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4020670" y="3106271"/>
            <a:ext cx="2487706" cy="291353"/>
          </a:xfrm>
          <a:custGeom>
            <a:avLst/>
            <a:gdLst>
              <a:gd name="connsiteX0" fmla="*/ 0 w 2487706"/>
              <a:gd name="connsiteY0" fmla="*/ 0 h 291353"/>
              <a:gd name="connsiteX1" fmla="*/ 0 w 2487706"/>
              <a:gd name="connsiteY1" fmla="*/ 147917 h 291353"/>
              <a:gd name="connsiteX2" fmla="*/ 2487706 w 2487706"/>
              <a:gd name="connsiteY2" fmla="*/ 147917 h 291353"/>
              <a:gd name="connsiteX3" fmla="*/ 2487706 w 2487706"/>
              <a:gd name="connsiteY3" fmla="*/ 291353 h 29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7706" h="291353">
                <a:moveTo>
                  <a:pt x="0" y="0"/>
                </a:moveTo>
                <a:lnTo>
                  <a:pt x="0" y="147917"/>
                </a:lnTo>
                <a:lnTo>
                  <a:pt x="2487706" y="147917"/>
                </a:lnTo>
                <a:lnTo>
                  <a:pt x="2487706" y="291353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6508376" y="3254188"/>
            <a:ext cx="497542" cy="134471"/>
          </a:xfrm>
          <a:custGeom>
            <a:avLst/>
            <a:gdLst>
              <a:gd name="connsiteX0" fmla="*/ 0 w 506506"/>
              <a:gd name="connsiteY0" fmla="*/ 0 h 134471"/>
              <a:gd name="connsiteX1" fmla="*/ 497542 w 506506"/>
              <a:gd name="connsiteY1" fmla="*/ 0 h 134471"/>
              <a:gd name="connsiteX2" fmla="*/ 497542 w 506506"/>
              <a:gd name="connsiteY2" fmla="*/ 134471 h 134471"/>
              <a:gd name="connsiteX3" fmla="*/ 506506 w 506506"/>
              <a:gd name="connsiteY3" fmla="*/ 134471 h 134471"/>
              <a:gd name="connsiteX0" fmla="*/ 0 w 497542"/>
              <a:gd name="connsiteY0" fmla="*/ 0 h 134471"/>
              <a:gd name="connsiteX1" fmla="*/ 497542 w 497542"/>
              <a:gd name="connsiteY1" fmla="*/ 0 h 134471"/>
              <a:gd name="connsiteX2" fmla="*/ 497542 w 497542"/>
              <a:gd name="connsiteY2" fmla="*/ 134471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2" h="134471">
                <a:moveTo>
                  <a:pt x="0" y="0"/>
                </a:moveTo>
                <a:lnTo>
                  <a:pt x="497542" y="0"/>
                </a:lnTo>
                <a:lnTo>
                  <a:pt x="497542" y="134471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480440" y="3699116"/>
            <a:ext cx="118298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700623" y="3699116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6344040" y="4320135"/>
            <a:ext cx="118298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608673" y="4320135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4346080" y="4481633"/>
            <a:ext cx="1332000" cy="11106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5705990" y="4481633"/>
            <a:ext cx="1210909" cy="11106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7149818" y="4664491"/>
            <a:ext cx="118298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7341426" y="4664491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7592939" y="4635403"/>
            <a:ext cx="253583" cy="11106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7919225" y="4635403"/>
            <a:ext cx="66776" cy="11106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4148173" y="5107783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6992087" y="5101433"/>
            <a:ext cx="1732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5499837" y="5253833"/>
            <a:ext cx="1732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5410577" y="5728509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5244724" y="7171824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394975" y="1981208"/>
            <a:ext cx="8079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10905531" y="1981208"/>
            <a:ext cx="8079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10874156" y="2290484"/>
            <a:ext cx="8079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10712793" y="2138087"/>
            <a:ext cx="8079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0257638" y="2865650"/>
            <a:ext cx="468000" cy="30718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8102830" y="1961904"/>
            <a:ext cx="3958652" cy="43402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8113078" y="2423122"/>
            <a:ext cx="3958652" cy="43402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10864663" y="2861017"/>
            <a:ext cx="173707" cy="30718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9846488" y="3889107"/>
            <a:ext cx="1335259" cy="33790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0551541" y="1427706"/>
            <a:ext cx="242051" cy="43841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フリーフォーム 79"/>
          <p:cNvSpPr/>
          <p:nvPr/>
        </p:nvSpPr>
        <p:spPr>
          <a:xfrm>
            <a:off x="10655300" y="1863725"/>
            <a:ext cx="1463675" cy="2019300"/>
          </a:xfrm>
          <a:custGeom>
            <a:avLst/>
            <a:gdLst>
              <a:gd name="connsiteX0" fmla="*/ 0 w 1463675"/>
              <a:gd name="connsiteY0" fmla="*/ 0 h 2019300"/>
              <a:gd name="connsiteX1" fmla="*/ 0 w 1463675"/>
              <a:gd name="connsiteY1" fmla="*/ 60325 h 2019300"/>
              <a:gd name="connsiteX2" fmla="*/ 1463675 w 1463675"/>
              <a:gd name="connsiteY2" fmla="*/ 60325 h 2019300"/>
              <a:gd name="connsiteX3" fmla="*/ 1463675 w 1463675"/>
              <a:gd name="connsiteY3" fmla="*/ 1936750 h 2019300"/>
              <a:gd name="connsiteX4" fmla="*/ 479425 w 1463675"/>
              <a:gd name="connsiteY4" fmla="*/ 1936750 h 2019300"/>
              <a:gd name="connsiteX5" fmla="*/ 479425 w 1463675"/>
              <a:gd name="connsiteY5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675" h="2019300">
                <a:moveTo>
                  <a:pt x="0" y="0"/>
                </a:moveTo>
                <a:lnTo>
                  <a:pt x="0" y="60325"/>
                </a:lnTo>
                <a:lnTo>
                  <a:pt x="1463675" y="60325"/>
                </a:lnTo>
                <a:lnTo>
                  <a:pt x="1463675" y="1936750"/>
                </a:lnTo>
                <a:lnTo>
                  <a:pt x="479425" y="1936750"/>
                </a:lnTo>
                <a:lnTo>
                  <a:pt x="479425" y="201930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274185" y="5730812"/>
            <a:ext cx="88879" cy="1009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フリーフォーム 82"/>
          <p:cNvSpPr/>
          <p:nvPr/>
        </p:nvSpPr>
        <p:spPr>
          <a:xfrm>
            <a:off x="5337175" y="4108450"/>
            <a:ext cx="4502150" cy="1622425"/>
          </a:xfrm>
          <a:custGeom>
            <a:avLst/>
            <a:gdLst>
              <a:gd name="connsiteX0" fmla="*/ 4502150 w 4502150"/>
              <a:gd name="connsiteY0" fmla="*/ 0 h 1622425"/>
              <a:gd name="connsiteX1" fmla="*/ 2701925 w 4502150"/>
              <a:gd name="connsiteY1" fmla="*/ 0 h 1622425"/>
              <a:gd name="connsiteX2" fmla="*/ 2701925 w 4502150"/>
              <a:gd name="connsiteY2" fmla="*/ 1562100 h 1622425"/>
              <a:gd name="connsiteX3" fmla="*/ 0 w 4502150"/>
              <a:gd name="connsiteY3" fmla="*/ 1562100 h 1622425"/>
              <a:gd name="connsiteX4" fmla="*/ 0 w 4502150"/>
              <a:gd name="connsiteY4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2150" h="1622425">
                <a:moveTo>
                  <a:pt x="4502150" y="0"/>
                </a:moveTo>
                <a:lnTo>
                  <a:pt x="2701925" y="0"/>
                </a:lnTo>
                <a:lnTo>
                  <a:pt x="2701925" y="1562100"/>
                </a:lnTo>
                <a:lnTo>
                  <a:pt x="0" y="1562100"/>
                </a:lnTo>
                <a:lnTo>
                  <a:pt x="0" y="1622425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612919" y="7192439"/>
            <a:ext cx="118298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6842627" y="7192439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0117743" y="3918557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0733627" y="3918557"/>
            <a:ext cx="19052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10753779" y="4075529"/>
            <a:ext cx="107544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8930482" y="4254259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8877142" y="4764590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9128085" y="4998560"/>
            <a:ext cx="27894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8726420" y="5150960"/>
            <a:ext cx="97767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8260459" y="5150960"/>
            <a:ext cx="1732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8956544" y="5307932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9651900" y="5312504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11174590" y="5466428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9759212" y="2978658"/>
            <a:ext cx="118298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9988920" y="2978658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10024418" y="5891586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0" name="正方形/長方形 99"/>
          <p:cNvSpPr/>
          <p:nvPr/>
        </p:nvSpPr>
        <p:spPr>
          <a:xfrm>
            <a:off x="10025942" y="6199434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9629702" y="6356406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8568962" y="6508806"/>
            <a:ext cx="73454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9895133" y="6821226"/>
            <a:ext cx="66776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10836053" y="6821226"/>
            <a:ext cx="19052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8596460" y="6978752"/>
            <a:ext cx="1342190" cy="20005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b</a:t>
            </a:r>
            <a:r>
              <a:rPr lang="ja-JP" altLang="en-US" sz="700" dirty="0" smtClean="0"/>
              <a:t>が変な値だと解が</a:t>
            </a:r>
            <a:r>
              <a:rPr lang="ja-JP" altLang="en-US" sz="700" dirty="0"/>
              <a:t>存在</a:t>
            </a:r>
            <a:r>
              <a:rPr lang="ja-JP" altLang="en-US" sz="700" dirty="0" smtClean="0"/>
              <a:t>しない</a:t>
            </a:r>
            <a:r>
              <a:rPr lang="ja-JP" altLang="en-US" sz="700" dirty="0"/>
              <a:t>．</a:t>
            </a:r>
            <a:endParaRPr kumimoji="1" lang="ja-JP" altLang="en-US" sz="700" dirty="0"/>
          </a:p>
        </p:txBody>
      </p:sp>
      <p:sp>
        <p:nvSpPr>
          <p:cNvPr id="106" name="フリーフォーム 105"/>
          <p:cNvSpPr/>
          <p:nvPr/>
        </p:nvSpPr>
        <p:spPr>
          <a:xfrm>
            <a:off x="9944100" y="2272284"/>
            <a:ext cx="2232000" cy="4800600"/>
          </a:xfrm>
          <a:custGeom>
            <a:avLst/>
            <a:gdLst>
              <a:gd name="connsiteX0" fmla="*/ 0 w 2176272"/>
              <a:gd name="connsiteY0" fmla="*/ 4800600 h 4800600"/>
              <a:gd name="connsiteX1" fmla="*/ 2176272 w 2176272"/>
              <a:gd name="connsiteY1" fmla="*/ 4800600 h 4800600"/>
              <a:gd name="connsiteX2" fmla="*/ 2176272 w 2176272"/>
              <a:gd name="connsiteY2" fmla="*/ 0 h 4800600"/>
              <a:gd name="connsiteX3" fmla="*/ 2061972 w 2176272"/>
              <a:gd name="connsiteY3" fmla="*/ 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6272" h="4800600">
                <a:moveTo>
                  <a:pt x="0" y="4800600"/>
                </a:moveTo>
                <a:lnTo>
                  <a:pt x="2176272" y="4800600"/>
                </a:lnTo>
                <a:lnTo>
                  <a:pt x="2176272" y="0"/>
                </a:lnTo>
                <a:lnTo>
                  <a:pt x="2061972" y="0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9653352" y="7028353"/>
            <a:ext cx="15745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6754400" y="4073229"/>
            <a:ext cx="970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解が多数ある．</a:t>
            </a:r>
            <a:endParaRPr kumimoji="1" lang="ja-JP" altLang="en-US" sz="800" dirty="0"/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11096600" y="2951108"/>
            <a:ext cx="970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解は </a:t>
            </a:r>
            <a:r>
              <a:rPr lang="en-US" altLang="ja-JP" sz="800" dirty="0" smtClean="0"/>
              <a:t>1 </a:t>
            </a:r>
            <a:r>
              <a:rPr lang="ja-JP" altLang="en-US" sz="800" dirty="0" smtClean="0"/>
              <a:t>つ．</a:t>
            </a:r>
            <a:endParaRPr kumimoji="1" lang="ja-JP" altLang="en-US" sz="800" dirty="0"/>
          </a:p>
        </p:txBody>
      </p:sp>
      <p:sp>
        <p:nvSpPr>
          <p:cNvPr id="110" name="正方形/長方形 109"/>
          <p:cNvSpPr/>
          <p:nvPr/>
        </p:nvSpPr>
        <p:spPr>
          <a:xfrm>
            <a:off x="7049813" y="4117759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1" name="正方形/長方形 110"/>
          <p:cNvSpPr/>
          <p:nvPr/>
        </p:nvSpPr>
        <p:spPr>
          <a:xfrm>
            <a:off x="11404328" y="3002962"/>
            <a:ext cx="73454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2" name="図 1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5736" y="555819"/>
            <a:ext cx="1374620" cy="490367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0892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lang="en-US" altLang="ja-JP" sz="3200" dirty="0"/>
              <a:t>:3.4 </a:t>
            </a:r>
            <a:r>
              <a:rPr lang="en-US" altLang="ja-JP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ja-JP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ja-JP" altLang="en-US" sz="3200" dirty="0"/>
              <a:t>の一般解</a:t>
            </a:r>
            <a:endParaRPr kumimoji="1" lang="ja-JP" altLang="en-US" sz="32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/>
          <a:srcRect b="43357"/>
          <a:stretch/>
        </p:blipFill>
        <p:spPr>
          <a:xfrm>
            <a:off x="16700" y="3414954"/>
            <a:ext cx="3992418" cy="328965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9404"/>
            <a:ext cx="4009118" cy="2943838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2"/>
          <a:srcRect t="57554"/>
          <a:stretch/>
        </p:blipFill>
        <p:spPr>
          <a:xfrm>
            <a:off x="4008302" y="781504"/>
            <a:ext cx="4043482" cy="249662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690929" y="753882"/>
            <a:ext cx="66776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02165" y="897138"/>
            <a:ext cx="19052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788978" y="1054628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523290" y="1054628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780973" y="1054628"/>
            <a:ext cx="1732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959" y="1202456"/>
            <a:ext cx="8079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643917" y="2375154"/>
            <a:ext cx="118298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878197" y="2375154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10517" y="2219196"/>
            <a:ext cx="118298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47420" y="2370582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374388" y="2523678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99042" y="2523678"/>
            <a:ext cx="118298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521047" y="3931790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703066" y="3444220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647237" y="6095206"/>
            <a:ext cx="230530" cy="46392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2212047" y="6099398"/>
            <a:ext cx="173201" cy="46392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500113" y="3435670"/>
            <a:ext cx="107544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065889" y="3531070"/>
            <a:ext cx="107544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6700" y="3272098"/>
            <a:ext cx="1825816" cy="12216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892796" y="3273982"/>
            <a:ext cx="1030625" cy="12216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25209" y="3372985"/>
            <a:ext cx="9119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CC00FF"/>
                </a:solidFill>
              </a:rPr>
              <a:t>かけたら右辺 </a:t>
            </a:r>
            <a:r>
              <a:rPr lang="en-US" altLang="ja-JP" sz="700" dirty="0" smtClean="0">
                <a:solidFill>
                  <a:srgbClr val="CC00FF"/>
                </a:solidFill>
              </a:rPr>
              <a:t>b </a:t>
            </a:r>
            <a:r>
              <a:rPr lang="ja-JP" altLang="en-US" sz="700" dirty="0" smtClean="0">
                <a:solidFill>
                  <a:srgbClr val="CC00FF"/>
                </a:solidFill>
              </a:rPr>
              <a:t>と</a:t>
            </a:r>
            <a:r>
              <a:rPr lang="en-US" altLang="ja-JP" sz="700" dirty="0" smtClean="0">
                <a:solidFill>
                  <a:srgbClr val="CC00FF"/>
                </a:solidFill>
              </a:rPr>
              <a:t/>
            </a:r>
            <a:br>
              <a:rPr lang="en-US" altLang="ja-JP" sz="700" dirty="0" smtClean="0">
                <a:solidFill>
                  <a:srgbClr val="CC00FF"/>
                </a:solidFill>
              </a:rPr>
            </a:br>
            <a:r>
              <a:rPr lang="ja-JP" altLang="en-US" sz="700" dirty="0" smtClean="0">
                <a:solidFill>
                  <a:srgbClr val="CC00FF"/>
                </a:solidFill>
              </a:rPr>
              <a:t>等しくなるもの．</a:t>
            </a:r>
            <a:endParaRPr lang="en-US" altLang="ja-JP" sz="700" dirty="0" smtClean="0">
              <a:solidFill>
                <a:srgbClr val="CC00FF"/>
              </a:solidFill>
            </a:endParaRPr>
          </a:p>
          <a:p>
            <a:r>
              <a:rPr kumimoji="1" lang="en-US" altLang="ja-JP" sz="700" dirty="0" smtClean="0">
                <a:solidFill>
                  <a:srgbClr val="CC00FF"/>
                </a:solidFill>
              </a:rPr>
              <a:t>X3=0</a:t>
            </a:r>
            <a:r>
              <a:rPr kumimoji="1" lang="ja-JP" altLang="en-US" sz="700" dirty="0" smtClean="0">
                <a:solidFill>
                  <a:srgbClr val="CC00FF"/>
                </a:solidFill>
              </a:rPr>
              <a:t>でなくてもよい．</a:t>
            </a:r>
            <a:endParaRPr kumimoji="1" lang="en-US" altLang="ja-JP" sz="700" dirty="0" smtClean="0">
              <a:solidFill>
                <a:srgbClr val="CC00FF"/>
              </a:solidFill>
            </a:endParaRPr>
          </a:p>
          <a:p>
            <a:r>
              <a:rPr lang="en-US" altLang="ja-JP" sz="700" dirty="0" smtClean="0">
                <a:solidFill>
                  <a:srgbClr val="CC00FF"/>
                </a:solidFill>
              </a:rPr>
              <a:t>X3=1</a:t>
            </a:r>
            <a:r>
              <a:rPr lang="ja-JP" altLang="en-US" sz="700" dirty="0" smtClean="0">
                <a:solidFill>
                  <a:srgbClr val="CC00FF"/>
                </a:solidFill>
              </a:rPr>
              <a:t>のときの特殊解でも，基点になる．</a:t>
            </a:r>
            <a:endParaRPr kumimoji="1" lang="ja-JP" altLang="en-US" sz="700" dirty="0">
              <a:solidFill>
                <a:srgbClr val="CC00FF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947462" y="3186925"/>
            <a:ext cx="810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chemeClr val="accent2"/>
                </a:solidFill>
              </a:rPr>
              <a:t>かけてある値を</a:t>
            </a:r>
            <a:endParaRPr lang="en-US" altLang="ja-JP" sz="700" dirty="0" smtClean="0">
              <a:solidFill>
                <a:schemeClr val="accent2"/>
              </a:solidFill>
            </a:endParaRPr>
          </a:p>
          <a:p>
            <a:r>
              <a:rPr lang="ja-JP" altLang="en-US" sz="700" dirty="0" smtClean="0">
                <a:solidFill>
                  <a:schemeClr val="accent2"/>
                </a:solidFill>
              </a:rPr>
              <a:t>引き算したら</a:t>
            </a:r>
            <a:r>
              <a:rPr lang="en-US" altLang="ja-JP" sz="700" dirty="0">
                <a:solidFill>
                  <a:schemeClr val="accent2"/>
                </a:solidFill>
              </a:rPr>
              <a:t> </a:t>
            </a:r>
            <a:r>
              <a:rPr lang="en-US" altLang="ja-JP" sz="700" b="1" dirty="0" smtClean="0">
                <a:solidFill>
                  <a:schemeClr val="accent2"/>
                </a:solidFill>
              </a:rPr>
              <a:t>0</a:t>
            </a:r>
            <a:r>
              <a:rPr lang="en-US" altLang="ja-JP" sz="700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ja-JP" altLang="en-US" sz="700" dirty="0" smtClean="0">
                <a:solidFill>
                  <a:schemeClr val="accent2"/>
                </a:solidFill>
              </a:rPr>
              <a:t>になるような </a:t>
            </a:r>
            <a:r>
              <a:rPr lang="en-US" altLang="ja-JP" sz="7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ja-JP" sz="70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を求める．</a:t>
            </a:r>
            <a:endParaRPr lang="en-US" altLang="ja-JP" sz="70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2505200" y="4632498"/>
            <a:ext cx="597936" cy="12216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3376170" y="2980855"/>
            <a:ext cx="107544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640334" y="4637070"/>
            <a:ext cx="107544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1714500" y="3086100"/>
            <a:ext cx="1961388" cy="1548000"/>
          </a:xfrm>
          <a:custGeom>
            <a:avLst/>
            <a:gdLst>
              <a:gd name="connsiteX0" fmla="*/ 1723644 w 1961388"/>
              <a:gd name="connsiteY0" fmla="*/ 0 h 1559052"/>
              <a:gd name="connsiteX1" fmla="*/ 1723644 w 1961388"/>
              <a:gd name="connsiteY1" fmla="*/ 105156 h 1559052"/>
              <a:gd name="connsiteX2" fmla="*/ 1961388 w 1961388"/>
              <a:gd name="connsiteY2" fmla="*/ 105156 h 1559052"/>
              <a:gd name="connsiteX3" fmla="*/ 1961388 w 1961388"/>
              <a:gd name="connsiteY3" fmla="*/ 1495044 h 1559052"/>
              <a:gd name="connsiteX4" fmla="*/ 0 w 1961388"/>
              <a:gd name="connsiteY4" fmla="*/ 1495044 h 1559052"/>
              <a:gd name="connsiteX5" fmla="*/ 0 w 1961388"/>
              <a:gd name="connsiteY5" fmla="*/ 1559052 h 155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1388" h="1559052">
                <a:moveTo>
                  <a:pt x="1723644" y="0"/>
                </a:moveTo>
                <a:lnTo>
                  <a:pt x="1723644" y="105156"/>
                </a:lnTo>
                <a:lnTo>
                  <a:pt x="1961388" y="105156"/>
                </a:lnTo>
                <a:lnTo>
                  <a:pt x="1961388" y="1495044"/>
                </a:lnTo>
                <a:lnTo>
                  <a:pt x="0" y="1495044"/>
                </a:lnTo>
                <a:lnTo>
                  <a:pt x="0" y="1559052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749040" y="4780326"/>
            <a:ext cx="597936" cy="12216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707467" y="5029681"/>
            <a:ext cx="80799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091771" y="5261976"/>
            <a:ext cx="581581" cy="24879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2113301" y="5261976"/>
            <a:ext cx="851492" cy="24879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211147" y="5029681"/>
            <a:ext cx="73454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フリーフォーム 4"/>
          <p:cNvSpPr/>
          <p:nvPr/>
        </p:nvSpPr>
        <p:spPr>
          <a:xfrm>
            <a:off x="27432" y="3392424"/>
            <a:ext cx="2752344" cy="2702052"/>
          </a:xfrm>
          <a:custGeom>
            <a:avLst/>
            <a:gdLst>
              <a:gd name="connsiteX0" fmla="*/ 1929384 w 2752344"/>
              <a:gd name="connsiteY0" fmla="*/ 0 h 2702052"/>
              <a:gd name="connsiteX1" fmla="*/ 1929384 w 2752344"/>
              <a:gd name="connsiteY1" fmla="*/ 114300 h 2702052"/>
              <a:gd name="connsiteX2" fmla="*/ 950976 w 2752344"/>
              <a:gd name="connsiteY2" fmla="*/ 114300 h 2702052"/>
              <a:gd name="connsiteX3" fmla="*/ 950976 w 2752344"/>
              <a:gd name="connsiteY3" fmla="*/ 576072 h 2702052"/>
              <a:gd name="connsiteX4" fmla="*/ 0 w 2752344"/>
              <a:gd name="connsiteY4" fmla="*/ 576072 h 2702052"/>
              <a:gd name="connsiteX5" fmla="*/ 0 w 2752344"/>
              <a:gd name="connsiteY5" fmla="*/ 2537460 h 2702052"/>
              <a:gd name="connsiteX6" fmla="*/ 2752344 w 2752344"/>
              <a:gd name="connsiteY6" fmla="*/ 2537460 h 2702052"/>
              <a:gd name="connsiteX7" fmla="*/ 2752344 w 2752344"/>
              <a:gd name="connsiteY7" fmla="*/ 2702052 h 270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2344" h="2702052">
                <a:moveTo>
                  <a:pt x="1929384" y="0"/>
                </a:moveTo>
                <a:lnTo>
                  <a:pt x="1929384" y="114300"/>
                </a:lnTo>
                <a:lnTo>
                  <a:pt x="950976" y="114300"/>
                </a:lnTo>
                <a:lnTo>
                  <a:pt x="950976" y="576072"/>
                </a:lnTo>
                <a:lnTo>
                  <a:pt x="0" y="576072"/>
                </a:lnTo>
                <a:lnTo>
                  <a:pt x="0" y="2537460"/>
                </a:lnTo>
                <a:lnTo>
                  <a:pt x="2752344" y="2537460"/>
                </a:lnTo>
                <a:lnTo>
                  <a:pt x="2752344" y="2702052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875" y="3282699"/>
            <a:ext cx="3974754" cy="338484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-48102" y="5913227"/>
            <a:ext cx="12725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chemeClr val="accent2"/>
                </a:solidFill>
              </a:rPr>
              <a:t>零空間なので定数倍は</a:t>
            </a:r>
            <a:r>
              <a:rPr lang="en-US" altLang="ja-JP" sz="700" dirty="0" smtClean="0">
                <a:solidFill>
                  <a:schemeClr val="accent2"/>
                </a:solidFill>
              </a:rPr>
              <a:t>OK</a:t>
            </a:r>
            <a:r>
              <a:rPr lang="ja-JP" altLang="en-US" sz="700" dirty="0" err="1" smtClean="0">
                <a:solidFill>
                  <a:schemeClr val="accent2"/>
                </a:solidFill>
              </a:rPr>
              <a:t>．</a:t>
            </a:r>
            <a:endParaRPr lang="en-US" altLang="ja-JP" sz="700" dirty="0" smtClean="0">
              <a:solidFill>
                <a:schemeClr val="accent2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541316" y="5966773"/>
            <a:ext cx="1732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270128" y="5662129"/>
            <a:ext cx="107544" cy="1009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591944" y="5661935"/>
            <a:ext cx="118298" cy="1009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52526" y="3777901"/>
            <a:ext cx="106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chemeClr val="accent2"/>
                </a:solidFill>
              </a:rPr>
              <a:t>零空間の定数倍がある</a:t>
            </a:r>
            <a:endParaRPr lang="en-US" altLang="ja-JP" sz="700" dirty="0" smtClean="0">
              <a:solidFill>
                <a:schemeClr val="accent2"/>
              </a:solidFill>
            </a:endParaRPr>
          </a:p>
          <a:p>
            <a:r>
              <a:rPr lang="ja-JP" altLang="en-US" sz="700" dirty="0" smtClean="0">
                <a:solidFill>
                  <a:schemeClr val="accent2"/>
                </a:solidFill>
              </a:rPr>
              <a:t>ので，直線になる．</a:t>
            </a:r>
            <a:endParaRPr lang="en-US" altLang="ja-JP" sz="700" dirty="0" smtClean="0">
              <a:solidFill>
                <a:schemeClr val="accent2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386532" y="3830143"/>
            <a:ext cx="1732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5240783" y="1618191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048663" y="892586"/>
            <a:ext cx="3267037" cy="41549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CC00FF"/>
                </a:solidFill>
              </a:rPr>
              <a:t>任意の定数をかけると，解の直線から外れてしまう．それは特殊解にはならない．</a:t>
            </a:r>
            <a:endParaRPr lang="en-US" altLang="ja-JP" sz="700" dirty="0" smtClean="0">
              <a:solidFill>
                <a:srgbClr val="CC00FF"/>
              </a:solidFill>
            </a:endParaRPr>
          </a:p>
          <a:p>
            <a:r>
              <a:rPr lang="ja-JP" altLang="en-US" sz="700" dirty="0" smtClean="0">
                <a:solidFill>
                  <a:srgbClr val="CC00FF"/>
                </a:solidFill>
              </a:rPr>
              <a:t>ただし，自由変数を変化したことで得られる特殊解なら，</a:t>
            </a:r>
            <a:endParaRPr lang="en-US" altLang="ja-JP" sz="700" dirty="0" smtClean="0">
              <a:solidFill>
                <a:srgbClr val="CC00FF"/>
              </a:solidFill>
            </a:endParaRPr>
          </a:p>
          <a:p>
            <a:r>
              <a:rPr lang="ja-JP" altLang="en-US" sz="700" dirty="0" smtClean="0">
                <a:solidFill>
                  <a:srgbClr val="CC00FF"/>
                </a:solidFill>
              </a:rPr>
              <a:t>解の直線上に乗るので，解の基点にできる．</a:t>
            </a:r>
            <a:endParaRPr kumimoji="1" lang="ja-JP" altLang="en-US" sz="700" dirty="0">
              <a:solidFill>
                <a:srgbClr val="CC00FF"/>
              </a:solidFill>
            </a:endParaRPr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8743" y="1874625"/>
            <a:ext cx="2249425" cy="991914"/>
          </a:xfrm>
          <a:prstGeom prst="rect">
            <a:avLst/>
          </a:prstGeom>
        </p:spPr>
      </p:pic>
      <p:cxnSp>
        <p:nvCxnSpPr>
          <p:cNvPr id="50" name="直線矢印コネクタ 49"/>
          <p:cNvCxnSpPr/>
          <p:nvPr/>
        </p:nvCxnSpPr>
        <p:spPr>
          <a:xfrm flipV="1">
            <a:off x="9537192" y="1726796"/>
            <a:ext cx="0" cy="719118"/>
          </a:xfrm>
          <a:prstGeom prst="straightConnector1">
            <a:avLst/>
          </a:prstGeom>
          <a:ln>
            <a:solidFill>
              <a:srgbClr val="CC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9234813" y="1376784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CC00FF"/>
                </a:solidFill>
              </a:rPr>
              <a:t>特殊解に任意の定数をかけた点の例．</a:t>
            </a:r>
            <a:endParaRPr kumimoji="1" lang="en-US" altLang="ja-JP" sz="800" dirty="0" smtClean="0">
              <a:solidFill>
                <a:srgbClr val="CC00FF"/>
              </a:solidFill>
            </a:endParaRPr>
          </a:p>
          <a:p>
            <a:r>
              <a:rPr kumimoji="1" lang="ja-JP" altLang="en-US" sz="800" dirty="0" smtClean="0">
                <a:solidFill>
                  <a:srgbClr val="CC00FF"/>
                </a:solidFill>
              </a:rPr>
              <a:t>すでに解の直線から外れている．</a:t>
            </a:r>
            <a:endParaRPr kumimoji="1" lang="ja-JP" altLang="en-US" sz="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9318763" y="1661999"/>
                <a:ext cx="183768" cy="134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ja-JP" sz="8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80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kumimoji="1" lang="ja-JP" altLang="en-US" sz="800" b="1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63" y="1661999"/>
                <a:ext cx="183768" cy="134139"/>
              </a:xfrm>
              <a:prstGeom prst="rect">
                <a:avLst/>
              </a:prstGeom>
              <a:blipFill rotWithShape="0">
                <a:blip r:embed="rId6"/>
                <a:stretch>
                  <a:fillRect l="-10000" r="-6667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矢印コネクタ 53"/>
          <p:cNvCxnSpPr/>
          <p:nvPr/>
        </p:nvCxnSpPr>
        <p:spPr>
          <a:xfrm flipH="1">
            <a:off x="7411213" y="960120"/>
            <a:ext cx="637450" cy="195472"/>
          </a:xfrm>
          <a:prstGeom prst="straightConnector1">
            <a:avLst/>
          </a:prstGeom>
          <a:ln>
            <a:solidFill>
              <a:srgbClr val="CC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/>
          <p:cNvSpPr/>
          <p:nvPr/>
        </p:nvSpPr>
        <p:spPr>
          <a:xfrm>
            <a:off x="6006269" y="1618191"/>
            <a:ext cx="107544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207289" y="1464116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4892580" y="1981607"/>
            <a:ext cx="107544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4934162" y="2209368"/>
            <a:ext cx="27894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935799" y="2211044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5992159" y="2363444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5224554" y="2515844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5839756" y="2673268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6514093" y="2976394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5320588" y="3731696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5699075" y="3731696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6739769" y="3731696"/>
            <a:ext cx="60705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5322265" y="3889120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5897276" y="3890798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6738126" y="3897498"/>
            <a:ext cx="107544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6733079" y="4049898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7131663" y="4051574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7858099" y="4002730"/>
            <a:ext cx="3813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FF0000"/>
                </a:solidFill>
              </a:rPr>
              <a:t>変数</a:t>
            </a:r>
            <a:r>
              <a:rPr lang="en-US" altLang="ja-JP" sz="800" dirty="0" smtClean="0">
                <a:solidFill>
                  <a:srgbClr val="FF0000"/>
                </a:solidFill>
              </a:rPr>
              <a:t>n</a:t>
            </a:r>
            <a:r>
              <a:rPr lang="ja-JP" altLang="en-US" sz="800" dirty="0" smtClean="0">
                <a:solidFill>
                  <a:srgbClr val="FF0000"/>
                </a:solidFill>
              </a:rPr>
              <a:t>より等式</a:t>
            </a:r>
            <a:r>
              <a:rPr lang="en-US" altLang="ja-JP" sz="800" dirty="0" smtClean="0">
                <a:solidFill>
                  <a:srgbClr val="FF0000"/>
                </a:solidFill>
              </a:rPr>
              <a:t>m</a:t>
            </a:r>
            <a:r>
              <a:rPr lang="ja-JP" altLang="en-US" sz="800" dirty="0" smtClean="0">
                <a:solidFill>
                  <a:srgbClr val="FF0000"/>
                </a:solidFill>
              </a:rPr>
              <a:t>が多い．横長．</a:t>
            </a:r>
            <a:r>
              <a:rPr lang="en-US" altLang="ja-JP" sz="800" dirty="0" smtClean="0">
                <a:solidFill>
                  <a:srgbClr val="FF0000"/>
                </a:solidFill>
              </a:rPr>
              <a:t>b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の値が変だと解なし．</a:t>
            </a:r>
            <a:r>
              <a:rPr lang="en-US" altLang="ja-JP" sz="800" dirty="0">
                <a:solidFill>
                  <a:srgbClr val="FF0000"/>
                </a:solidFill>
              </a:rPr>
              <a:t>b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がいい値だと解は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1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つ．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4174246" y="4038237"/>
            <a:ext cx="3718733" cy="1343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7858099" y="3847515"/>
            <a:ext cx="33491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00B0F0"/>
                </a:solidFill>
              </a:rPr>
              <a:t>階数</a:t>
            </a:r>
            <a:r>
              <a:rPr lang="en-US" altLang="ja-JP" sz="800" dirty="0" smtClean="0">
                <a:solidFill>
                  <a:srgbClr val="00B0F0"/>
                </a:solidFill>
              </a:rPr>
              <a:t>r</a:t>
            </a:r>
            <a:r>
              <a:rPr lang="ja-JP" altLang="en-US" sz="800" dirty="0" smtClean="0">
                <a:solidFill>
                  <a:srgbClr val="00B0F0"/>
                </a:solidFill>
              </a:rPr>
              <a:t>より変数</a:t>
            </a:r>
            <a:r>
              <a:rPr lang="en-US" altLang="ja-JP" sz="800" dirty="0" smtClean="0">
                <a:solidFill>
                  <a:srgbClr val="00B0F0"/>
                </a:solidFill>
              </a:rPr>
              <a:t>n</a:t>
            </a:r>
            <a:r>
              <a:rPr lang="ja-JP" altLang="en-US" sz="800" dirty="0" smtClean="0">
                <a:solidFill>
                  <a:srgbClr val="00B0F0"/>
                </a:solidFill>
              </a:rPr>
              <a:t>が多いが，等式</a:t>
            </a:r>
            <a:r>
              <a:rPr lang="en-US" altLang="ja-JP" sz="800" dirty="0" smtClean="0">
                <a:solidFill>
                  <a:srgbClr val="00B0F0"/>
                </a:solidFill>
              </a:rPr>
              <a:t>m</a:t>
            </a:r>
            <a:r>
              <a:rPr lang="ja-JP" altLang="en-US" sz="800" dirty="0" smtClean="0">
                <a:solidFill>
                  <a:srgbClr val="00B0F0"/>
                </a:solidFill>
              </a:rPr>
              <a:t>は階数</a:t>
            </a:r>
            <a:r>
              <a:rPr lang="en-US" altLang="ja-JP" sz="800" dirty="0" smtClean="0">
                <a:solidFill>
                  <a:srgbClr val="00B0F0"/>
                </a:solidFill>
              </a:rPr>
              <a:t>r</a:t>
            </a:r>
            <a:r>
              <a:rPr lang="ja-JP" altLang="en-US" sz="800" dirty="0" smtClean="0">
                <a:solidFill>
                  <a:srgbClr val="00B0F0"/>
                </a:solidFill>
              </a:rPr>
              <a:t>と等しい．縦長．解は無数にある．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4174246" y="3882080"/>
            <a:ext cx="3718733" cy="1343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1064055" y="6094501"/>
            <a:ext cx="2890120" cy="50728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フリーフォーム 81"/>
          <p:cNvSpPr/>
          <p:nvPr/>
        </p:nvSpPr>
        <p:spPr>
          <a:xfrm>
            <a:off x="3597310" y="3969099"/>
            <a:ext cx="582804" cy="2130250"/>
          </a:xfrm>
          <a:custGeom>
            <a:avLst/>
            <a:gdLst>
              <a:gd name="connsiteX0" fmla="*/ 582804 w 582804"/>
              <a:gd name="connsiteY0" fmla="*/ 0 h 2130250"/>
              <a:gd name="connsiteX1" fmla="*/ 437103 w 582804"/>
              <a:gd name="connsiteY1" fmla="*/ 0 h 2130250"/>
              <a:gd name="connsiteX2" fmla="*/ 437103 w 582804"/>
              <a:gd name="connsiteY2" fmla="*/ 2019719 h 2130250"/>
              <a:gd name="connsiteX3" fmla="*/ 0 w 582804"/>
              <a:gd name="connsiteY3" fmla="*/ 2019719 h 2130250"/>
              <a:gd name="connsiteX4" fmla="*/ 0 w 582804"/>
              <a:gd name="connsiteY4" fmla="*/ 2130250 h 21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804" h="2130250">
                <a:moveTo>
                  <a:pt x="582804" y="0"/>
                </a:moveTo>
                <a:lnTo>
                  <a:pt x="437103" y="0"/>
                </a:lnTo>
                <a:lnTo>
                  <a:pt x="437103" y="2019719"/>
                </a:lnTo>
                <a:lnTo>
                  <a:pt x="0" y="2019719"/>
                </a:lnTo>
                <a:lnTo>
                  <a:pt x="0" y="213025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7858099" y="4165859"/>
            <a:ext cx="4184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00B050"/>
                </a:solidFill>
              </a:rPr>
              <a:t>階数</a:t>
            </a:r>
            <a:r>
              <a:rPr lang="en-US" altLang="ja-JP" sz="800" dirty="0" smtClean="0">
                <a:solidFill>
                  <a:srgbClr val="00B050"/>
                </a:solidFill>
              </a:rPr>
              <a:t>r</a:t>
            </a:r>
            <a:r>
              <a:rPr lang="ja-JP" altLang="en-US" sz="800" dirty="0">
                <a:solidFill>
                  <a:srgbClr val="00B050"/>
                </a:solidFill>
              </a:rPr>
              <a:t>は</a:t>
            </a:r>
            <a:r>
              <a:rPr lang="ja-JP" altLang="en-US" sz="800" dirty="0" smtClean="0">
                <a:solidFill>
                  <a:srgbClr val="00B050"/>
                </a:solidFill>
              </a:rPr>
              <a:t>変数</a:t>
            </a:r>
            <a:r>
              <a:rPr lang="en-US" altLang="ja-JP" sz="800" dirty="0" smtClean="0">
                <a:solidFill>
                  <a:srgbClr val="00B050"/>
                </a:solidFill>
              </a:rPr>
              <a:t>n</a:t>
            </a:r>
            <a:r>
              <a:rPr lang="ja-JP" altLang="en-US" sz="800" dirty="0" err="1" smtClean="0">
                <a:solidFill>
                  <a:srgbClr val="00B050"/>
                </a:solidFill>
              </a:rPr>
              <a:t>，</a:t>
            </a:r>
            <a:r>
              <a:rPr lang="ja-JP" altLang="en-US" sz="800" dirty="0">
                <a:solidFill>
                  <a:srgbClr val="00B050"/>
                </a:solidFill>
              </a:rPr>
              <a:t>等式</a:t>
            </a:r>
            <a:r>
              <a:rPr lang="en-US" altLang="ja-JP" sz="800" dirty="0" smtClean="0">
                <a:solidFill>
                  <a:srgbClr val="00B050"/>
                </a:solidFill>
              </a:rPr>
              <a:t>m</a:t>
            </a:r>
            <a:r>
              <a:rPr lang="ja-JP" altLang="en-US" sz="800" dirty="0" smtClean="0">
                <a:solidFill>
                  <a:srgbClr val="00B050"/>
                </a:solidFill>
              </a:rPr>
              <a:t>の両方より少ない．横長．</a:t>
            </a:r>
            <a:r>
              <a:rPr lang="en-US" altLang="ja-JP" sz="800" dirty="0">
                <a:solidFill>
                  <a:srgbClr val="00B050"/>
                </a:solidFill>
              </a:rPr>
              <a:t>b</a:t>
            </a:r>
            <a:r>
              <a:rPr lang="ja-JP" altLang="en-US" sz="800" dirty="0" smtClean="0">
                <a:solidFill>
                  <a:srgbClr val="00B050"/>
                </a:solidFill>
              </a:rPr>
              <a:t>が変だと解なし．</a:t>
            </a:r>
            <a:r>
              <a:rPr lang="en-US" altLang="ja-JP" sz="800" dirty="0" smtClean="0">
                <a:solidFill>
                  <a:srgbClr val="00B050"/>
                </a:solidFill>
              </a:rPr>
              <a:t>b</a:t>
            </a:r>
            <a:r>
              <a:rPr lang="ja-JP" altLang="en-US" sz="800" dirty="0" smtClean="0">
                <a:solidFill>
                  <a:srgbClr val="00B050"/>
                </a:solidFill>
              </a:rPr>
              <a:t>がいい値だと解は無数．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2996495" y="6236176"/>
            <a:ext cx="811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解が多数ある．</a:t>
            </a:r>
            <a:endParaRPr kumimoji="1" lang="ja-JP" altLang="en-US" sz="800" dirty="0"/>
          </a:p>
        </p:txBody>
      </p:sp>
      <p:sp>
        <p:nvSpPr>
          <p:cNvPr id="86" name="正方形/長方形 85"/>
          <p:cNvSpPr/>
          <p:nvPr/>
        </p:nvSpPr>
        <p:spPr>
          <a:xfrm>
            <a:off x="3291908" y="6280706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4177231" y="4200491"/>
            <a:ext cx="3718733" cy="13438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6734755" y="4202298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7141711" y="4216885"/>
            <a:ext cx="107544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10593832" y="3895697"/>
            <a:ext cx="209573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11063780" y="4058333"/>
            <a:ext cx="60705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10496737" y="4210732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9995834" y="4048285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11575838" y="4207322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6057432" y="5055545"/>
            <a:ext cx="88879" cy="1110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6667886" y="4979281"/>
            <a:ext cx="73454" cy="111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7305358" y="4979281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7463767" y="4979281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5934079" y="5055545"/>
            <a:ext cx="73454" cy="1110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0" name="正方形/長方形 99"/>
          <p:cNvSpPr/>
          <p:nvPr/>
        </p:nvSpPr>
        <p:spPr>
          <a:xfrm>
            <a:off x="5436548" y="5047161"/>
            <a:ext cx="73454" cy="11106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7800561" y="5097029"/>
            <a:ext cx="36143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行数が多いと等式が冗長なので，右辺次第では条件を満たせず，解なしの場合がある．</a:t>
            </a:r>
            <a:endParaRPr kumimoji="1" lang="ja-JP" altLang="en-US" sz="700" dirty="0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6486885" y="4690740"/>
            <a:ext cx="976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I </a:t>
            </a:r>
            <a:r>
              <a:rPr kumimoji="1" lang="ja-JP" altLang="en-US" sz="700" dirty="0" smtClean="0"/>
              <a:t>だけなら，解は </a:t>
            </a:r>
            <a:r>
              <a:rPr kumimoji="1" lang="en-US" altLang="ja-JP" sz="700" dirty="0" smtClean="0"/>
              <a:t>1 </a:t>
            </a:r>
            <a:r>
              <a:rPr kumimoji="1" lang="ja-JP" altLang="en-US" sz="700" dirty="0" smtClean="0"/>
              <a:t>つ．</a:t>
            </a:r>
            <a:endParaRPr kumimoji="1" lang="ja-JP" altLang="en-US" sz="700" dirty="0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7858098" y="4829626"/>
            <a:ext cx="19591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F</a:t>
            </a:r>
            <a:r>
              <a:rPr kumimoji="1" lang="en-US" altLang="ja-JP" sz="700" dirty="0" smtClean="0"/>
              <a:t> </a:t>
            </a:r>
            <a:r>
              <a:rPr lang="ja-JP" altLang="en-US" sz="700" dirty="0" smtClean="0"/>
              <a:t>があると変数が冗長なので，解が無数となる</a:t>
            </a:r>
            <a:r>
              <a:rPr kumimoji="1" lang="ja-JP" altLang="en-US" sz="700" dirty="0" smtClean="0"/>
              <a:t>．</a:t>
            </a:r>
            <a:endParaRPr kumimoji="1" lang="ja-JP" altLang="en-US" sz="700" dirty="0"/>
          </a:p>
        </p:txBody>
      </p:sp>
      <p:cxnSp>
        <p:nvCxnSpPr>
          <p:cNvPr id="105" name="直線矢印コネクタ 104"/>
          <p:cNvCxnSpPr>
            <a:stCxn id="102" idx="1"/>
          </p:cNvCxnSpPr>
          <p:nvPr/>
        </p:nvCxnSpPr>
        <p:spPr>
          <a:xfrm flipH="1">
            <a:off x="5510003" y="4790768"/>
            <a:ext cx="976882" cy="188513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4174246" y="3722979"/>
            <a:ext cx="3718733" cy="13438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0" name="直線矢印コネクタ 109"/>
          <p:cNvCxnSpPr>
            <a:stCxn id="102" idx="2"/>
          </p:cNvCxnSpPr>
          <p:nvPr/>
        </p:nvCxnSpPr>
        <p:spPr>
          <a:xfrm flipH="1">
            <a:off x="6800474" y="4890795"/>
            <a:ext cx="174852" cy="156366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フリーフォーム 112"/>
          <p:cNvSpPr/>
          <p:nvPr/>
        </p:nvSpPr>
        <p:spPr>
          <a:xfrm>
            <a:off x="6134519" y="4938765"/>
            <a:ext cx="1768510" cy="105508"/>
          </a:xfrm>
          <a:custGeom>
            <a:avLst/>
            <a:gdLst>
              <a:gd name="connsiteX0" fmla="*/ 1768510 w 1768510"/>
              <a:gd name="connsiteY0" fmla="*/ 0 h 105508"/>
              <a:gd name="connsiteX1" fmla="*/ 190918 w 1768510"/>
              <a:gd name="connsiteY1" fmla="*/ 0 h 105508"/>
              <a:gd name="connsiteX2" fmla="*/ 0 w 1768510"/>
              <a:gd name="connsiteY2" fmla="*/ 105508 h 10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8510" h="105508">
                <a:moveTo>
                  <a:pt x="1768510" y="0"/>
                </a:moveTo>
                <a:lnTo>
                  <a:pt x="190918" y="0"/>
                </a:lnTo>
                <a:lnTo>
                  <a:pt x="0" y="105508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矢印コネクタ 114"/>
          <p:cNvCxnSpPr>
            <a:stCxn id="113" idx="0"/>
          </p:cNvCxnSpPr>
          <p:nvPr/>
        </p:nvCxnSpPr>
        <p:spPr>
          <a:xfrm flipH="1">
            <a:off x="7552646" y="4938765"/>
            <a:ext cx="350383" cy="105508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 flipH="1">
            <a:off x="7567718" y="5198756"/>
            <a:ext cx="247915" cy="0"/>
          </a:xfrm>
          <a:prstGeom prst="straightConnector1">
            <a:avLst/>
          </a:prstGeom>
          <a:ln>
            <a:solidFill>
              <a:schemeClr val="accent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フリーフォーム 118"/>
          <p:cNvSpPr/>
          <p:nvPr/>
        </p:nvSpPr>
        <p:spPr>
          <a:xfrm>
            <a:off x="6782637" y="5194998"/>
            <a:ext cx="1045029" cy="80387"/>
          </a:xfrm>
          <a:custGeom>
            <a:avLst/>
            <a:gdLst>
              <a:gd name="connsiteX0" fmla="*/ 1045029 w 1045029"/>
              <a:gd name="connsiteY0" fmla="*/ 0 h 80387"/>
              <a:gd name="connsiteX1" fmla="*/ 964642 w 1045029"/>
              <a:gd name="connsiteY1" fmla="*/ 80387 h 80387"/>
              <a:gd name="connsiteX2" fmla="*/ 60290 w 1045029"/>
              <a:gd name="connsiteY2" fmla="*/ 80387 h 80387"/>
              <a:gd name="connsiteX3" fmla="*/ 0 w 1045029"/>
              <a:gd name="connsiteY3" fmla="*/ 20097 h 8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5029" h="80387">
                <a:moveTo>
                  <a:pt x="1045029" y="0"/>
                </a:moveTo>
                <a:lnTo>
                  <a:pt x="964642" y="80387"/>
                </a:lnTo>
                <a:lnTo>
                  <a:pt x="60290" y="80387"/>
                </a:lnTo>
                <a:lnTo>
                  <a:pt x="0" y="20097"/>
                </a:lnTo>
              </a:path>
            </a:pathLst>
          </a:custGeom>
          <a:noFill/>
          <a:ln w="6350">
            <a:solidFill>
              <a:schemeClr val="accent1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7193804" y="4743706"/>
            <a:ext cx="60705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8322699" y="4873233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2" name="正方形/長方形 121"/>
          <p:cNvSpPr/>
          <p:nvPr/>
        </p:nvSpPr>
        <p:spPr>
          <a:xfrm>
            <a:off x="9271159" y="4872662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3" name="正方形/長方形 122"/>
          <p:cNvSpPr/>
          <p:nvPr/>
        </p:nvSpPr>
        <p:spPr>
          <a:xfrm>
            <a:off x="8399738" y="5146213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4" name="正方形/長方形 123"/>
          <p:cNvSpPr/>
          <p:nvPr/>
        </p:nvSpPr>
        <p:spPr>
          <a:xfrm>
            <a:off x="10447172" y="5146213"/>
            <a:ext cx="14314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7333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0" y="0"/>
            <a:ext cx="12192000" cy="5873864"/>
            <a:chOff x="0" y="0"/>
            <a:chExt cx="15363302" cy="7401734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036081" cy="6734126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8212" y="0"/>
              <a:ext cx="5057851" cy="7401734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98194" y="0"/>
              <a:ext cx="5065108" cy="7300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4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kumimoji="1" lang="en-US" altLang="ja-JP" sz="3200" dirty="0" smtClean="0"/>
              <a:t>:3.5 </a:t>
            </a:r>
            <a:r>
              <a:rPr kumimoji="1" lang="ja-JP" altLang="en-US" sz="3200" dirty="0" smtClean="0"/>
              <a:t>線形独立，基底，次元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6641"/>
            <a:ext cx="3992902" cy="57005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36620"/>
          <a:stretch/>
        </p:blipFill>
        <p:spPr>
          <a:xfrm>
            <a:off x="4050647" y="676641"/>
            <a:ext cx="3964422" cy="34736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21174"/>
          <a:stretch/>
        </p:blipFill>
        <p:spPr>
          <a:xfrm>
            <a:off x="8087087" y="676641"/>
            <a:ext cx="3970117" cy="445117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087" y="5127812"/>
            <a:ext cx="3975814" cy="156589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63474"/>
          <a:stretch/>
        </p:blipFill>
        <p:spPr>
          <a:xfrm>
            <a:off x="4044950" y="4132137"/>
            <a:ext cx="3964422" cy="200188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109525" y="1117500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358704" y="1117500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39631" y="1409600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514281" y="2277930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222431" y="2271580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712525" y="2449380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571017" y="2449380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047941" y="2449380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211864" y="3078331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503964" y="3186281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443514" y="3287881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110264" y="3287881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402364" y="3395831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237636" y="4278481"/>
            <a:ext cx="73454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058724" y="4278481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346140" y="4417577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42890" y="4748612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556073" y="5110562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108523" y="5402662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2707174" y="5770962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1490263" y="5904312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969430" y="2314840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6734730" y="3127640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255180" y="3273690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689498" y="4190376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968898" y="4336426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848248" y="4482476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689498" y="4628526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6258162" y="4628526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7199210" y="4765247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6489586" y="6003164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9467709" y="1599767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0944083" y="2832077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8872395" y="2979714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9362056" y="2979714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10693062" y="2979714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805712" y="3595360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10415123" y="4553236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0508395" y="4702647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1548977" y="4992937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1553030" y="5402518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1753758" y="5993068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0131096" y="5123049"/>
            <a:ext cx="173201" cy="111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9448656" y="5995777"/>
            <a:ext cx="173201" cy="111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フリーフォーム 4"/>
          <p:cNvSpPr/>
          <p:nvPr/>
        </p:nvSpPr>
        <p:spPr>
          <a:xfrm>
            <a:off x="8066077" y="5232041"/>
            <a:ext cx="2071688" cy="762000"/>
          </a:xfrm>
          <a:custGeom>
            <a:avLst/>
            <a:gdLst>
              <a:gd name="connsiteX0" fmla="*/ 2071688 w 2071688"/>
              <a:gd name="connsiteY0" fmla="*/ 0 h 762000"/>
              <a:gd name="connsiteX1" fmla="*/ 0 w 2071688"/>
              <a:gd name="connsiteY1" fmla="*/ 0 h 762000"/>
              <a:gd name="connsiteX2" fmla="*/ 0 w 2071688"/>
              <a:gd name="connsiteY2" fmla="*/ 738188 h 762000"/>
              <a:gd name="connsiteX3" fmla="*/ 1485900 w 2071688"/>
              <a:gd name="connsiteY3" fmla="*/ 738188 h 762000"/>
              <a:gd name="connsiteX4" fmla="*/ 1485900 w 2071688"/>
              <a:gd name="connsiteY4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688" h="762000">
                <a:moveTo>
                  <a:pt x="2071688" y="0"/>
                </a:moveTo>
                <a:lnTo>
                  <a:pt x="0" y="0"/>
                </a:lnTo>
                <a:lnTo>
                  <a:pt x="0" y="738188"/>
                </a:lnTo>
                <a:lnTo>
                  <a:pt x="1485900" y="738188"/>
                </a:lnTo>
                <a:lnTo>
                  <a:pt x="1485900" y="76200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044139" y="6763819"/>
            <a:ext cx="300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※</a:t>
            </a:r>
            <a:r>
              <a:rPr kumimoji="1" lang="ja-JP" altLang="en-US" sz="700" dirty="0" smtClean="0"/>
              <a:t>でも，空間すべてを張るとは限らない．</a:t>
            </a:r>
            <a:r>
              <a:rPr kumimoji="1" lang="en-US" altLang="ja-JP" sz="700" dirty="0" smtClean="0"/>
              <a:t>3</a:t>
            </a:r>
            <a:r>
              <a:rPr kumimoji="1" lang="ja-JP" altLang="en-US" sz="700" dirty="0" smtClean="0"/>
              <a:t>次元空間内で平面を張るイメージ．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　列ベクトルの数より，列ベクトルの要素数</a:t>
            </a:r>
            <a:r>
              <a:rPr lang="ja-JP" altLang="en-US" sz="700" dirty="0"/>
              <a:t>が</a:t>
            </a:r>
            <a:r>
              <a:rPr kumimoji="1" lang="ja-JP" altLang="en-US" sz="700" dirty="0" smtClean="0"/>
              <a:t>大きいので．</a:t>
            </a:r>
            <a:endParaRPr kumimoji="1" lang="ja-JP" altLang="en-US" sz="700" dirty="0"/>
          </a:p>
        </p:txBody>
      </p:sp>
      <p:pic>
        <p:nvPicPr>
          <p:cNvPr id="71" name="図 70"/>
          <p:cNvPicPr>
            <a:picLocks noChangeAspect="1"/>
          </p:cNvPicPr>
          <p:nvPr/>
        </p:nvPicPr>
        <p:blipFill rotWithShape="1">
          <a:blip r:embed="rId4"/>
          <a:srcRect b="79597"/>
          <a:stretch/>
        </p:blipFill>
        <p:spPr>
          <a:xfrm>
            <a:off x="4047923" y="6134020"/>
            <a:ext cx="3970117" cy="1152152"/>
          </a:xfrm>
          <a:prstGeom prst="rect">
            <a:avLst/>
          </a:prstGeom>
        </p:spPr>
      </p:pic>
      <p:sp>
        <p:nvSpPr>
          <p:cNvPr id="72" name="正方形/長方形 71"/>
          <p:cNvSpPr/>
          <p:nvPr/>
        </p:nvSpPr>
        <p:spPr>
          <a:xfrm>
            <a:off x="5735306" y="6285673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7144624" y="6280910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7241244" y="6427530"/>
            <a:ext cx="73454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6291267" y="6862178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リーフォーム 6"/>
          <p:cNvSpPr/>
          <p:nvPr/>
        </p:nvSpPr>
        <p:spPr>
          <a:xfrm>
            <a:off x="10983426" y="5048250"/>
            <a:ext cx="1179999" cy="1895475"/>
          </a:xfrm>
          <a:custGeom>
            <a:avLst/>
            <a:gdLst>
              <a:gd name="connsiteX0" fmla="*/ 0 w 1104900"/>
              <a:gd name="connsiteY0" fmla="*/ 1895475 h 1895475"/>
              <a:gd name="connsiteX1" fmla="*/ 1104900 w 1104900"/>
              <a:gd name="connsiteY1" fmla="*/ 1895475 h 1895475"/>
              <a:gd name="connsiteX2" fmla="*/ 1104900 w 1104900"/>
              <a:gd name="connsiteY2" fmla="*/ 0 h 1895475"/>
              <a:gd name="connsiteX3" fmla="*/ 1019175 w 1104900"/>
              <a:gd name="connsiteY3" fmla="*/ 0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4900" h="1895475">
                <a:moveTo>
                  <a:pt x="0" y="1895475"/>
                </a:moveTo>
                <a:lnTo>
                  <a:pt x="1104900" y="1895475"/>
                </a:lnTo>
                <a:lnTo>
                  <a:pt x="1104900" y="0"/>
                </a:lnTo>
                <a:lnTo>
                  <a:pt x="1019175" y="0"/>
                </a:lnTo>
              </a:path>
            </a:pathLst>
          </a:custGeom>
          <a:noFill/>
          <a:ln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945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kumimoji="1" lang="en-US" altLang="ja-JP" sz="3200" dirty="0" smtClean="0"/>
              <a:t>:3.5 </a:t>
            </a:r>
            <a:r>
              <a:rPr kumimoji="1" lang="ja-JP" altLang="en-US" sz="3200" dirty="0" smtClean="0"/>
              <a:t>線形独立，基底，次元</a:t>
            </a:r>
            <a:endParaRPr kumimoji="1" lang="ja-JP" altLang="en-US" sz="3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3975814" cy="392546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b="53177"/>
          <a:stretch/>
        </p:blipFill>
        <p:spPr>
          <a:xfrm>
            <a:off x="-5695" y="4605366"/>
            <a:ext cx="3981509" cy="2654103"/>
          </a:xfrm>
          <a:prstGeom prst="rect">
            <a:avLst/>
          </a:prstGeom>
        </p:spPr>
      </p:pic>
      <p:sp>
        <p:nvSpPr>
          <p:cNvPr id="64" name="正方形/長方形 63"/>
          <p:cNvSpPr/>
          <p:nvPr/>
        </p:nvSpPr>
        <p:spPr>
          <a:xfrm>
            <a:off x="2617025" y="2325276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2639974" y="2681786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2827998" y="3026064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1370673" y="4180210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680225" y="6750203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942332" y="7050496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3604319" y="7050496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1" name="図 70"/>
          <p:cNvPicPr>
            <a:picLocks noChangeAspect="1"/>
          </p:cNvPicPr>
          <p:nvPr/>
        </p:nvPicPr>
        <p:blipFill rotWithShape="1">
          <a:blip r:embed="rId3"/>
          <a:srcRect t="47344"/>
          <a:stretch/>
        </p:blipFill>
        <p:spPr>
          <a:xfrm>
            <a:off x="4090125" y="679904"/>
            <a:ext cx="3981509" cy="2984725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 rotWithShape="1">
          <a:blip r:embed="rId4"/>
          <a:srcRect b="33499"/>
          <a:stretch/>
        </p:blipFill>
        <p:spPr>
          <a:xfrm>
            <a:off x="4090125" y="3665417"/>
            <a:ext cx="3958725" cy="3662483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5"/>
          <a:srcRect t="-2" b="23504"/>
          <a:stretch/>
        </p:blipFill>
        <p:spPr>
          <a:xfrm>
            <a:off x="8163161" y="2726600"/>
            <a:ext cx="3964422" cy="4323896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 rotWithShape="1">
          <a:blip r:embed="rId4"/>
          <a:srcRect t="67845"/>
          <a:stretch/>
        </p:blipFill>
        <p:spPr>
          <a:xfrm>
            <a:off x="8163161" y="955951"/>
            <a:ext cx="3958725" cy="1770939"/>
          </a:xfrm>
          <a:prstGeom prst="rect">
            <a:avLst/>
          </a:prstGeom>
        </p:spPr>
      </p:pic>
      <p:sp>
        <p:nvSpPr>
          <p:cNvPr id="76" name="正方形/長方形 75"/>
          <p:cNvSpPr/>
          <p:nvPr/>
        </p:nvSpPr>
        <p:spPr>
          <a:xfrm>
            <a:off x="6879298" y="949601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7481816" y="1092411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6535666" y="1242398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5138666" y="1526955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4268716" y="1735090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6332487" y="2357390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7396977" y="3137124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6920696" y="2570726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6135606" y="3435399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5443456" y="4543486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7069819" y="4543486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5595887" y="4739388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4471937" y="4961638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6215922" y="4961638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5591806" y="7014016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リーフォーム 6"/>
          <p:cNvSpPr/>
          <p:nvPr/>
        </p:nvSpPr>
        <p:spPr>
          <a:xfrm>
            <a:off x="4064000" y="5238750"/>
            <a:ext cx="1168400" cy="1828800"/>
          </a:xfrm>
          <a:custGeom>
            <a:avLst/>
            <a:gdLst>
              <a:gd name="connsiteX0" fmla="*/ 76200 w 1168400"/>
              <a:gd name="connsiteY0" fmla="*/ 1828800 h 1828800"/>
              <a:gd name="connsiteX1" fmla="*/ 0 w 1168400"/>
              <a:gd name="connsiteY1" fmla="*/ 1828800 h 1828800"/>
              <a:gd name="connsiteX2" fmla="*/ 0 w 1168400"/>
              <a:gd name="connsiteY2" fmla="*/ 165100 h 1828800"/>
              <a:gd name="connsiteX3" fmla="*/ 1168400 w 1168400"/>
              <a:gd name="connsiteY3" fmla="*/ 165100 h 1828800"/>
              <a:gd name="connsiteX4" fmla="*/ 1168400 w 11684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1828800">
                <a:moveTo>
                  <a:pt x="76200" y="1828800"/>
                </a:moveTo>
                <a:lnTo>
                  <a:pt x="0" y="1828800"/>
                </a:lnTo>
                <a:lnTo>
                  <a:pt x="0" y="165100"/>
                </a:lnTo>
                <a:lnTo>
                  <a:pt x="1168400" y="165100"/>
                </a:lnTo>
                <a:lnTo>
                  <a:pt x="116840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6400093" y="7161498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10028212" y="2146866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11133125" y="2148406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8275625" y="2289160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9484095" y="2433663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8846133" y="2572573"/>
            <a:ext cx="107544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8302302" y="4549948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8702743" y="4549836"/>
            <a:ext cx="8079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10504392" y="4833686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0" name="正方形/長方形 99"/>
          <p:cNvSpPr/>
          <p:nvPr/>
        </p:nvSpPr>
        <p:spPr>
          <a:xfrm>
            <a:off x="10380078" y="5411880"/>
            <a:ext cx="19052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11226800" y="6246807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11031546" y="6688323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9712652" y="6867613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8176253" y="4981038"/>
            <a:ext cx="481972" cy="111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10228647" y="4820988"/>
            <a:ext cx="657730" cy="14782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フリーフォーム 7"/>
          <p:cNvSpPr/>
          <p:nvPr/>
        </p:nvSpPr>
        <p:spPr>
          <a:xfrm>
            <a:off x="8627271" y="4949031"/>
            <a:ext cx="1600200" cy="31750"/>
          </a:xfrm>
          <a:custGeom>
            <a:avLst/>
            <a:gdLst>
              <a:gd name="connsiteX0" fmla="*/ 0 w 1600200"/>
              <a:gd name="connsiteY0" fmla="*/ 31750 h 31750"/>
              <a:gd name="connsiteX1" fmla="*/ 1600200 w 1600200"/>
              <a:gd name="connsiteY1" fmla="*/ 31750 h 31750"/>
              <a:gd name="connsiteX2" fmla="*/ 1600200 w 1600200"/>
              <a:gd name="connsiteY2" fmla="*/ 0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31750">
                <a:moveTo>
                  <a:pt x="0" y="31750"/>
                </a:moveTo>
                <a:lnTo>
                  <a:pt x="1600200" y="31750"/>
                </a:lnTo>
                <a:lnTo>
                  <a:pt x="160020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803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kumimoji="1" lang="en-US" altLang="ja-JP" sz="3200" dirty="0" smtClean="0"/>
              <a:t>:3.5 </a:t>
            </a:r>
            <a:r>
              <a:rPr kumimoji="1" lang="ja-JP" altLang="en-US" sz="3200" dirty="0" smtClean="0"/>
              <a:t>線形独立，基底，次元</a:t>
            </a:r>
            <a:endParaRPr kumimoji="1" lang="ja-JP" altLang="en-US" sz="32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2"/>
          <a:srcRect t="78112" b="-1"/>
          <a:stretch/>
        </p:blipFill>
        <p:spPr>
          <a:xfrm>
            <a:off x="0" y="584199"/>
            <a:ext cx="3964422" cy="123716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3"/>
          <a:srcRect t="77949"/>
          <a:stretch/>
        </p:blipFill>
        <p:spPr>
          <a:xfrm>
            <a:off x="4004295" y="575000"/>
            <a:ext cx="3947333" cy="124636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4"/>
          <a:srcRect b="34309"/>
          <a:stretch/>
        </p:blipFill>
        <p:spPr>
          <a:xfrm>
            <a:off x="3981511" y="1874991"/>
            <a:ext cx="3941637" cy="371301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501" y="2642195"/>
            <a:ext cx="3941637" cy="718596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b="23559"/>
          <a:stretch/>
        </p:blipFill>
        <p:spPr>
          <a:xfrm>
            <a:off x="17089" y="1790885"/>
            <a:ext cx="3947333" cy="432062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67634"/>
          <a:stretch/>
        </p:blipFill>
        <p:spPr>
          <a:xfrm>
            <a:off x="7991501" y="812800"/>
            <a:ext cx="3941637" cy="182939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96079" y="969035"/>
            <a:ext cx="97767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843213" y="1819930"/>
            <a:ext cx="4048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FF0000"/>
                </a:solidFill>
              </a:rPr>
              <a:t>横長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152986" y="2926346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338176" y="3074151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852855" y="3216390"/>
            <a:ext cx="17320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477857" y="3221438"/>
            <a:ext cx="19052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748833" y="3717207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84919" y="3723150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03348" y="4008899"/>
            <a:ext cx="19052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382971" y="4347036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359441" y="4718225"/>
            <a:ext cx="337519" cy="111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2132232" y="5287590"/>
            <a:ext cx="408398" cy="1343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666809" y="5433778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3565210" y="5436262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36141" y="5578475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2132232" y="5930899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3374663" y="5930899"/>
            <a:ext cx="88879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3987861" y="2396364"/>
            <a:ext cx="19052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156261" y="3568927"/>
            <a:ext cx="19052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5302342" y="3788242"/>
            <a:ext cx="88879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4408898" y="4801204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729945" y="4807554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235145" y="1931004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0530545" y="2216754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8783974" y="2509299"/>
            <a:ext cx="1206000" cy="1009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9388421" y="2370053"/>
            <a:ext cx="288706" cy="1009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1814968" y="2216754"/>
            <a:ext cx="122440" cy="1009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139449" y="2370053"/>
            <a:ext cx="122440" cy="1009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1152845" y="2945846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8657295" y="3095121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9261889" y="3095121"/>
            <a:ext cx="9776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862221" y="3234138"/>
            <a:ext cx="180000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330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68072" cy="29685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593"/>
            <a:ext cx="4055856" cy="52530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5924"/>
          <a:stretch/>
        </p:blipFill>
        <p:spPr>
          <a:xfrm>
            <a:off x="4068073" y="329843"/>
            <a:ext cx="4055856" cy="39093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787" y="1636131"/>
            <a:ext cx="3817060" cy="4033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75248"/>
          <a:stretch/>
        </p:blipFill>
        <p:spPr>
          <a:xfrm>
            <a:off x="8136145" y="329843"/>
            <a:ext cx="4055856" cy="13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64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t="16133"/>
          <a:stretch/>
        </p:blipFill>
        <p:spPr>
          <a:xfrm>
            <a:off x="8005070" y="679902"/>
            <a:ext cx="4041594" cy="488315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9903"/>
            <a:ext cx="3976596" cy="6012998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kumimoji="1" lang="en-US" altLang="ja-JP" sz="3200" dirty="0" smtClean="0"/>
              <a:t>:3.6 4</a:t>
            </a:r>
            <a:r>
              <a:rPr kumimoji="1" lang="ja-JP" altLang="en-US" sz="3200" dirty="0" err="1" smtClean="0"/>
              <a:t>つの</a:t>
            </a:r>
            <a:r>
              <a:rPr kumimoji="1" lang="ja-JP" altLang="en-US" sz="3200" dirty="0" smtClean="0"/>
              <a:t>部分空間の次元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t="4867"/>
          <a:stretch/>
        </p:blipFill>
        <p:spPr>
          <a:xfrm>
            <a:off x="4001361" y="645249"/>
            <a:ext cx="3975495" cy="572641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070" y="5563052"/>
            <a:ext cx="4041594" cy="237932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92901"/>
            <a:ext cx="3933142" cy="18238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/>
          <a:srcRect b="84849"/>
          <a:stretch/>
        </p:blipFill>
        <p:spPr>
          <a:xfrm>
            <a:off x="3986121" y="6482520"/>
            <a:ext cx="3965970" cy="865691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1040119" y="978618"/>
            <a:ext cx="11176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29679" y="978618"/>
            <a:ext cx="11176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647939" y="978618"/>
            <a:ext cx="11176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417559" y="978618"/>
            <a:ext cx="11176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328656" y="3356058"/>
            <a:ext cx="10160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29496" y="3508458"/>
            <a:ext cx="10160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352598" y="3660858"/>
            <a:ext cx="1980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05841" y="3965658"/>
            <a:ext cx="10160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6173583" y="4285698"/>
            <a:ext cx="1980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フリーフォーム 25"/>
          <p:cNvSpPr/>
          <p:nvPr/>
        </p:nvSpPr>
        <p:spPr>
          <a:xfrm>
            <a:off x="4192143" y="4390070"/>
            <a:ext cx="2088000" cy="93155"/>
          </a:xfrm>
          <a:custGeom>
            <a:avLst/>
            <a:gdLst>
              <a:gd name="connsiteX0" fmla="*/ 0 w 1958340"/>
              <a:gd name="connsiteY0" fmla="*/ 0 h 53340"/>
              <a:gd name="connsiteX1" fmla="*/ 0 w 1958340"/>
              <a:gd name="connsiteY1" fmla="*/ 53340 h 53340"/>
              <a:gd name="connsiteX2" fmla="*/ 1958340 w 1958340"/>
              <a:gd name="connsiteY2" fmla="*/ 53340 h 53340"/>
              <a:gd name="connsiteX3" fmla="*/ 1958340 w 1958340"/>
              <a:gd name="connsiteY3" fmla="*/ 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8340" h="53340">
                <a:moveTo>
                  <a:pt x="0" y="0"/>
                </a:moveTo>
                <a:lnTo>
                  <a:pt x="0" y="53340"/>
                </a:lnTo>
                <a:lnTo>
                  <a:pt x="1958340" y="53340"/>
                </a:lnTo>
                <a:lnTo>
                  <a:pt x="1958340" y="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140112" y="4285698"/>
            <a:ext cx="92368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385561" y="6206621"/>
            <a:ext cx="92368" cy="46392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826982" y="6206621"/>
            <a:ext cx="92368" cy="46392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526473" y="6206621"/>
            <a:ext cx="92368" cy="463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678436" y="6206621"/>
            <a:ext cx="92368" cy="463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974571" y="6206621"/>
            <a:ext cx="92368" cy="46392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2287854" y="6514403"/>
            <a:ext cx="810945" cy="14979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460172" y="3406540"/>
            <a:ext cx="3312227" cy="5591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517469" y="5203590"/>
            <a:ext cx="2931081" cy="8225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724481" y="4742898"/>
            <a:ext cx="92368" cy="1009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4797131" y="6097944"/>
            <a:ext cx="92368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6240309" y="6501703"/>
            <a:ext cx="92368" cy="1009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4809181" y="5247198"/>
            <a:ext cx="135237" cy="1201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416722" y="5240083"/>
            <a:ext cx="135237" cy="1201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6019500" y="5247198"/>
            <a:ext cx="135237" cy="1201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4809181" y="5708875"/>
            <a:ext cx="135237" cy="1201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5416722" y="5701760"/>
            <a:ext cx="135237" cy="1201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6019500" y="5708875"/>
            <a:ext cx="135237" cy="1201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4809181" y="5396309"/>
            <a:ext cx="135237" cy="1201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4809181" y="5552838"/>
            <a:ext cx="135237" cy="1201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4809181" y="5854952"/>
            <a:ext cx="135237" cy="1201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5416722" y="5396309"/>
            <a:ext cx="135237" cy="1201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5416722" y="5552838"/>
            <a:ext cx="135237" cy="1201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5416722" y="5854952"/>
            <a:ext cx="135237" cy="1201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6019500" y="5401873"/>
            <a:ext cx="135237" cy="1201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6019500" y="5558402"/>
            <a:ext cx="135237" cy="1201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6019500" y="5860516"/>
            <a:ext cx="135237" cy="12014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フリーフォーム 62"/>
          <p:cNvSpPr/>
          <p:nvPr/>
        </p:nvSpPr>
        <p:spPr>
          <a:xfrm>
            <a:off x="6157912" y="5957887"/>
            <a:ext cx="1188000" cy="756000"/>
          </a:xfrm>
          <a:custGeom>
            <a:avLst/>
            <a:gdLst>
              <a:gd name="connsiteX0" fmla="*/ 1228725 w 1228725"/>
              <a:gd name="connsiteY0" fmla="*/ 771525 h 771525"/>
              <a:gd name="connsiteX1" fmla="*/ 1228725 w 1228725"/>
              <a:gd name="connsiteY1" fmla="*/ 0 h 771525"/>
              <a:gd name="connsiteX2" fmla="*/ 0 w 12287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725" h="771525">
                <a:moveTo>
                  <a:pt x="1228725" y="771525"/>
                </a:moveTo>
                <a:lnTo>
                  <a:pt x="1228725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5557838" y="5648325"/>
            <a:ext cx="457200" cy="304800"/>
          </a:xfrm>
          <a:custGeom>
            <a:avLst/>
            <a:gdLst>
              <a:gd name="connsiteX0" fmla="*/ 457200 w 457200"/>
              <a:gd name="connsiteY0" fmla="*/ 304800 h 304800"/>
              <a:gd name="connsiteX1" fmla="*/ 104775 w 457200"/>
              <a:gd name="connsiteY1" fmla="*/ 304800 h 304800"/>
              <a:gd name="connsiteX2" fmla="*/ 104775 w 457200"/>
              <a:gd name="connsiteY2" fmla="*/ 0 h 304800"/>
              <a:gd name="connsiteX3" fmla="*/ 0 w 457200"/>
              <a:gd name="connsiteY3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304800">
                <a:moveTo>
                  <a:pt x="457200" y="304800"/>
                </a:moveTo>
                <a:lnTo>
                  <a:pt x="104775" y="304800"/>
                </a:lnTo>
                <a:lnTo>
                  <a:pt x="104775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4948238" y="5462588"/>
            <a:ext cx="466725" cy="109537"/>
          </a:xfrm>
          <a:custGeom>
            <a:avLst/>
            <a:gdLst>
              <a:gd name="connsiteX0" fmla="*/ 466725 w 466725"/>
              <a:gd name="connsiteY0" fmla="*/ 109537 h 109537"/>
              <a:gd name="connsiteX1" fmla="*/ 109537 w 466725"/>
              <a:gd name="connsiteY1" fmla="*/ 109537 h 109537"/>
              <a:gd name="connsiteX2" fmla="*/ 109537 w 466725"/>
              <a:gd name="connsiteY2" fmla="*/ 0 h 109537"/>
              <a:gd name="connsiteX3" fmla="*/ 0 w 466725"/>
              <a:gd name="connsiteY3" fmla="*/ 0 h 10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109537">
                <a:moveTo>
                  <a:pt x="466725" y="109537"/>
                </a:moveTo>
                <a:lnTo>
                  <a:pt x="109537" y="109537"/>
                </a:lnTo>
                <a:lnTo>
                  <a:pt x="109537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7247468" y="6719710"/>
            <a:ext cx="180001" cy="1110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11432650" y="2356755"/>
            <a:ext cx="1800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8090521" y="1516753"/>
                <a:ext cx="1252138" cy="246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sz="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600" b="1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521" y="1516753"/>
                <a:ext cx="1252138" cy="246093"/>
              </a:xfrm>
              <a:prstGeom prst="rect">
                <a:avLst/>
              </a:prstGeom>
              <a:blipFill rotWithShape="0">
                <a:blip r:embed="rId7"/>
                <a:stretch>
                  <a:fillRect t="-7500"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テキスト ボックス 68"/>
          <p:cNvSpPr txBox="1"/>
          <p:nvPr/>
        </p:nvSpPr>
        <p:spPr>
          <a:xfrm>
            <a:off x="5511454" y="6328981"/>
            <a:ext cx="577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5</a:t>
            </a:r>
            <a:r>
              <a:rPr kumimoji="1" lang="ja-JP" altLang="en-US" sz="800" dirty="0" smtClean="0"/>
              <a:t>－</a:t>
            </a:r>
            <a:r>
              <a:rPr kumimoji="1" lang="en-US" altLang="ja-JP" sz="800" dirty="0" smtClean="0"/>
              <a:t>2 = 3</a:t>
            </a:r>
            <a:endParaRPr kumimoji="1" lang="ja-JP" altLang="en-US" sz="800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1070550" y="3339783"/>
            <a:ext cx="577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 smtClean="0"/>
              <a:t>3</a:t>
            </a:r>
            <a:r>
              <a:rPr kumimoji="1" lang="ja-JP" altLang="en-US" sz="800" dirty="0" smtClean="0"/>
              <a:t>－</a:t>
            </a:r>
            <a:r>
              <a:rPr kumimoji="1" lang="en-US" altLang="ja-JP" sz="800" dirty="0" smtClean="0"/>
              <a:t>2 = 1</a:t>
            </a:r>
            <a:endParaRPr kumimoji="1" lang="ja-JP" altLang="en-US" sz="800" dirty="0"/>
          </a:p>
        </p:txBody>
      </p:sp>
      <p:sp>
        <p:nvSpPr>
          <p:cNvPr id="71" name="正方形/長方形 70"/>
          <p:cNvSpPr/>
          <p:nvPr/>
        </p:nvSpPr>
        <p:spPr>
          <a:xfrm>
            <a:off x="9595476" y="4235216"/>
            <a:ext cx="10160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11264829" y="4842302"/>
            <a:ext cx="76337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1419762" y="4994702"/>
            <a:ext cx="8397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8921434" y="6053812"/>
            <a:ext cx="83971" cy="1009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11269895" y="6047462"/>
            <a:ext cx="8397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11477186" y="6176874"/>
            <a:ext cx="63088" cy="8344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9120912" y="6176874"/>
            <a:ext cx="63088" cy="8344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8999055" y="7313524"/>
            <a:ext cx="63088" cy="8344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10745305" y="7167120"/>
            <a:ext cx="63088" cy="8344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502920" y="6206621"/>
            <a:ext cx="0" cy="46392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10012" y="6336750"/>
            <a:ext cx="3200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m</a:t>
            </a:r>
            <a:endParaRPr kumimoji="1" lang="ja-JP" altLang="en-US" sz="700" dirty="0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1362701" y="6156046"/>
            <a:ext cx="71578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1182364" y="6069226"/>
            <a:ext cx="3200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n</a:t>
            </a:r>
            <a:endParaRPr kumimoji="1" lang="ja-JP" altLang="en-US" sz="7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11880" y="7199165"/>
            <a:ext cx="746760" cy="184666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600" dirty="0"/>
              <a:t>y</a:t>
            </a:r>
            <a:r>
              <a:rPr lang="ja-JP" altLang="en-US" sz="600" dirty="0" smtClean="0"/>
              <a:t>の要素</a:t>
            </a:r>
            <a:r>
              <a:rPr lang="ja-JP" altLang="en-US" sz="600" dirty="0"/>
              <a:t>数</a:t>
            </a:r>
            <a:r>
              <a:rPr lang="ja-JP" altLang="en-US" sz="600" dirty="0" smtClean="0"/>
              <a:t>は</a:t>
            </a:r>
            <a:r>
              <a:rPr lang="en-US" altLang="ja-JP" sz="600" dirty="0" smtClean="0"/>
              <a:t>m</a:t>
            </a:r>
            <a:endParaRPr kumimoji="1" lang="ja-JP" altLang="en-US" sz="600" dirty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10556237" y="5552903"/>
            <a:ext cx="746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列</a:t>
            </a:r>
            <a:r>
              <a:rPr lang="ja-JP" altLang="en-US" sz="600" dirty="0"/>
              <a:t>空間</a:t>
            </a:r>
            <a:r>
              <a:rPr lang="ja-JP" altLang="en-US" sz="600" dirty="0" smtClean="0"/>
              <a:t>の</a:t>
            </a:r>
            <a:endParaRPr lang="en-US" altLang="ja-JP" sz="600" dirty="0" smtClean="0"/>
          </a:p>
          <a:p>
            <a:r>
              <a:rPr lang="ja-JP" altLang="en-US" sz="600" dirty="0" smtClean="0"/>
              <a:t>要素数は</a:t>
            </a:r>
            <a:r>
              <a:rPr lang="en-US" altLang="ja-JP" sz="600" dirty="0" smtClean="0"/>
              <a:t>m</a:t>
            </a:r>
            <a:endParaRPr kumimoji="1" lang="ja-JP" altLang="en-US" sz="600" dirty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9184000" y="5522773"/>
            <a:ext cx="746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行空間の</a:t>
            </a:r>
            <a:endParaRPr lang="en-US" altLang="ja-JP" sz="600" dirty="0" smtClean="0"/>
          </a:p>
          <a:p>
            <a:r>
              <a:rPr lang="ja-JP" altLang="en-US" sz="600" dirty="0" smtClean="0"/>
              <a:t>要素数は</a:t>
            </a:r>
            <a:r>
              <a:rPr lang="en-US" altLang="ja-JP" sz="600" dirty="0" smtClean="0"/>
              <a:t>n</a:t>
            </a:r>
            <a:endParaRPr kumimoji="1" lang="ja-JP" altLang="en-US" sz="600" dirty="0"/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9331891" y="7009037"/>
            <a:ext cx="746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 smtClean="0"/>
              <a:t>x</a:t>
            </a:r>
            <a:r>
              <a:rPr lang="ja-JP" altLang="en-US" sz="600" dirty="0" smtClean="0"/>
              <a:t>の要素</a:t>
            </a:r>
            <a:r>
              <a:rPr lang="ja-JP" altLang="en-US" sz="600" dirty="0"/>
              <a:t>数</a:t>
            </a:r>
            <a:r>
              <a:rPr lang="ja-JP" altLang="en-US" sz="600" dirty="0" smtClean="0"/>
              <a:t>は</a:t>
            </a:r>
            <a:r>
              <a:rPr lang="en-US" altLang="ja-JP" sz="600" dirty="0" smtClean="0"/>
              <a:t>n</a:t>
            </a:r>
            <a:endParaRPr kumimoji="1" lang="ja-JP" altLang="en-US" sz="600" dirty="0"/>
          </a:p>
        </p:txBody>
      </p:sp>
      <p:sp>
        <p:nvSpPr>
          <p:cNvPr id="85" name="正方形/長方形 84"/>
          <p:cNvSpPr/>
          <p:nvPr/>
        </p:nvSpPr>
        <p:spPr>
          <a:xfrm>
            <a:off x="10953348" y="5697185"/>
            <a:ext cx="63088" cy="8344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1817618" y="7264882"/>
            <a:ext cx="63088" cy="8344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9571552" y="5665890"/>
            <a:ext cx="63088" cy="8344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9837192" y="7068439"/>
            <a:ext cx="63088" cy="8344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0984892" y="6314312"/>
                <a:ext cx="854529" cy="285143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4892" y="6314312"/>
                <a:ext cx="854529" cy="285143"/>
              </a:xfrm>
              <a:prstGeom prst="rect">
                <a:avLst/>
              </a:prstGeom>
              <a:blipFill rotWithShape="0">
                <a:blip r:embed="rId8"/>
                <a:stretch>
                  <a:fillRect b="-408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テキスト ボックス 88"/>
              <p:cNvSpPr txBox="1"/>
              <p:nvPr/>
            </p:nvSpPr>
            <p:spPr>
              <a:xfrm>
                <a:off x="8090521" y="7019471"/>
                <a:ext cx="854529" cy="28514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89" name="テキスト ボックス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521" y="7019471"/>
                <a:ext cx="854529" cy="285143"/>
              </a:xfrm>
              <a:prstGeom prst="rect">
                <a:avLst/>
              </a:prstGeom>
              <a:blipFill rotWithShape="0">
                <a:blip r:embed="rId9"/>
                <a:stretch>
                  <a:fillRect b="-408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/>
              <p:cNvSpPr txBox="1"/>
              <p:nvPr/>
            </p:nvSpPr>
            <p:spPr>
              <a:xfrm>
                <a:off x="10056128" y="7275737"/>
                <a:ext cx="624978" cy="342338"/>
              </a:xfrm>
              <a:prstGeom prst="rect">
                <a:avLst/>
              </a:prstGeom>
              <a:noFill/>
              <a:ln>
                <a:solidFill>
                  <a:srgbClr val="CC0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90" name="テキスト ボックス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128" y="7275737"/>
                <a:ext cx="624978" cy="34233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rgbClr val="CC00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/>
              <p:cNvSpPr txBox="1"/>
              <p:nvPr/>
            </p:nvSpPr>
            <p:spPr>
              <a:xfrm>
                <a:off x="9030599" y="6361852"/>
                <a:ext cx="624978" cy="342338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91" name="テキスト ボックス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599" y="6361852"/>
                <a:ext cx="624978" cy="34233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円/楕円 91"/>
          <p:cNvSpPr/>
          <p:nvPr/>
        </p:nvSpPr>
        <p:spPr>
          <a:xfrm>
            <a:off x="10493976" y="7229710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10990489" y="6279320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9040473" y="6359249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756784" y="6972569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コネクタ 95"/>
          <p:cNvCxnSpPr>
            <a:stCxn id="95" idx="0"/>
            <a:endCxn id="94" idx="3"/>
          </p:cNvCxnSpPr>
          <p:nvPr/>
        </p:nvCxnSpPr>
        <p:spPr>
          <a:xfrm flipV="1">
            <a:off x="8855740" y="6706133"/>
            <a:ext cx="213716" cy="2664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/>
          <p:cNvCxnSpPr>
            <a:stCxn id="92" idx="0"/>
            <a:endCxn id="93" idx="2"/>
          </p:cNvCxnSpPr>
          <p:nvPr/>
        </p:nvCxnSpPr>
        <p:spPr>
          <a:xfrm flipV="1">
            <a:off x="10592932" y="6482520"/>
            <a:ext cx="397557" cy="747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05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kumimoji="1" lang="en-US" altLang="ja-JP" sz="3200" dirty="0" smtClean="0"/>
              <a:t>:3.1 </a:t>
            </a:r>
            <a:r>
              <a:rPr kumimoji="1" lang="ja-JP" altLang="en-US" sz="3200" dirty="0" smtClean="0"/>
              <a:t>ベクトルの空間</a:t>
            </a:r>
            <a:endParaRPr kumimoji="1" lang="ja-JP" altLang="en-US" sz="32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9051" y="679905"/>
            <a:ext cx="12172950" cy="7257994"/>
            <a:chOff x="19050" y="679904"/>
            <a:chExt cx="13903683" cy="8289925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6699" y="3931295"/>
              <a:ext cx="4589201" cy="1538500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/>
            <a:srcRect t="50879" b="1"/>
            <a:stretch/>
          </p:blipFill>
          <p:spPr>
            <a:xfrm>
              <a:off x="4696699" y="796018"/>
              <a:ext cx="4562901" cy="3122982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4"/>
            <a:srcRect t="18543"/>
            <a:stretch/>
          </p:blipFill>
          <p:spPr>
            <a:xfrm>
              <a:off x="19050" y="679904"/>
              <a:ext cx="4562901" cy="5130699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3"/>
            <a:srcRect b="50309"/>
            <a:stretch/>
          </p:blipFill>
          <p:spPr>
            <a:xfrm>
              <a:off x="19050" y="5810603"/>
              <a:ext cx="4562901" cy="3159226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/>
            <a:srcRect t="68599"/>
            <a:stretch/>
          </p:blipFill>
          <p:spPr>
            <a:xfrm>
              <a:off x="9359832" y="796018"/>
              <a:ext cx="4562901" cy="1615464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9832" y="2411482"/>
              <a:ext cx="4562901" cy="6275623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5"/>
            <a:srcRect b="32771"/>
            <a:stretch/>
          </p:blipFill>
          <p:spPr>
            <a:xfrm>
              <a:off x="4696698" y="5511119"/>
              <a:ext cx="4562901" cy="3458710"/>
            </a:xfrm>
            <a:prstGeom prst="rect">
              <a:avLst/>
            </a:prstGeom>
          </p:spPr>
        </p:pic>
      </p:grpSp>
      <p:sp>
        <p:nvSpPr>
          <p:cNvPr id="11" name="正方形/長方形 10"/>
          <p:cNvSpPr/>
          <p:nvPr/>
        </p:nvSpPr>
        <p:spPr>
          <a:xfrm>
            <a:off x="2675983" y="2811068"/>
            <a:ext cx="18675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906731" y="1475114"/>
            <a:ext cx="186754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187141" y="5926464"/>
            <a:ext cx="95834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532748" y="2766618"/>
            <a:ext cx="8712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630798" y="3071418"/>
            <a:ext cx="8712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736608" y="4270618"/>
            <a:ext cx="792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949246" y="2050231"/>
            <a:ext cx="59505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65183" y="5611418"/>
            <a:ext cx="18675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136796" y="5928918"/>
            <a:ext cx="363924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20683" y="6240068"/>
            <a:ext cx="18675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714333" y="6697268"/>
            <a:ext cx="18675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996958" y="6233718"/>
            <a:ext cx="792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624448" y="7370368"/>
            <a:ext cx="792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462846" y="7586268"/>
            <a:ext cx="59505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924170" y="825590"/>
            <a:ext cx="65456" cy="892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355646" y="831940"/>
            <a:ext cx="59505" cy="892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408210" y="1278327"/>
            <a:ext cx="169776" cy="9818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240060" y="1741877"/>
            <a:ext cx="169776" cy="9818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715181" y="1741877"/>
            <a:ext cx="95834" cy="9818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738660" y="2386781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807131" y="2539181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561771" y="2996381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717471" y="3002731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086531" y="3701231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40" name="正方形/長方形 39"/>
          <p:cNvSpPr/>
          <p:nvPr/>
        </p:nvSpPr>
        <p:spPr>
          <a:xfrm>
            <a:off x="11689021" y="4056831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41" name="正方形/長方形 40"/>
          <p:cNvSpPr/>
          <p:nvPr/>
        </p:nvSpPr>
        <p:spPr>
          <a:xfrm>
            <a:off x="9688771" y="4361631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42" name="正方形/長方形 41"/>
          <p:cNvSpPr/>
          <p:nvPr/>
        </p:nvSpPr>
        <p:spPr>
          <a:xfrm>
            <a:off x="10749221" y="4374331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11397531" y="6796418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46" name="正方形/長方形 45"/>
          <p:cNvSpPr/>
          <p:nvPr/>
        </p:nvSpPr>
        <p:spPr>
          <a:xfrm>
            <a:off x="8030662" y="4266067"/>
            <a:ext cx="140459" cy="14045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5" name="グループ化 44"/>
          <p:cNvGrpSpPr/>
          <p:nvPr/>
        </p:nvGrpSpPr>
        <p:grpSpPr>
          <a:xfrm>
            <a:off x="7864233" y="4237336"/>
            <a:ext cx="332858" cy="332858"/>
            <a:chOff x="10717471" y="3762995"/>
            <a:chExt cx="541079" cy="541079"/>
          </a:xfrm>
        </p:grpSpPr>
        <p:cxnSp>
          <p:nvCxnSpPr>
            <p:cNvPr id="8" name="直線矢印コネクタ 7"/>
            <p:cNvCxnSpPr/>
            <p:nvPr/>
          </p:nvCxnSpPr>
          <p:spPr>
            <a:xfrm>
              <a:off x="10717471" y="4033535"/>
              <a:ext cx="54107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/>
            <p:cNvCxnSpPr/>
            <p:nvPr/>
          </p:nvCxnSpPr>
          <p:spPr>
            <a:xfrm rot="16200000">
              <a:off x="10717471" y="4033535"/>
              <a:ext cx="54107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正方形/長方形 46"/>
          <p:cNvSpPr/>
          <p:nvPr/>
        </p:nvSpPr>
        <p:spPr>
          <a:xfrm>
            <a:off x="8030662" y="4766467"/>
            <a:ext cx="140459" cy="140459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7876080" y="4905218"/>
            <a:ext cx="154505" cy="154505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グループ化 47"/>
          <p:cNvGrpSpPr/>
          <p:nvPr/>
        </p:nvGrpSpPr>
        <p:grpSpPr>
          <a:xfrm>
            <a:off x="7864233" y="4737736"/>
            <a:ext cx="332858" cy="332858"/>
            <a:chOff x="10717471" y="3762995"/>
            <a:chExt cx="541079" cy="541079"/>
          </a:xfrm>
        </p:grpSpPr>
        <p:cxnSp>
          <p:nvCxnSpPr>
            <p:cNvPr id="49" name="直線矢印コネクタ 48"/>
            <p:cNvCxnSpPr/>
            <p:nvPr/>
          </p:nvCxnSpPr>
          <p:spPr>
            <a:xfrm>
              <a:off x="10717471" y="4033535"/>
              <a:ext cx="54107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/>
            <p:cNvCxnSpPr/>
            <p:nvPr/>
          </p:nvCxnSpPr>
          <p:spPr>
            <a:xfrm rot="16200000">
              <a:off x="10717471" y="4033535"/>
              <a:ext cx="54107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正方形/長方形 51"/>
          <p:cNvSpPr/>
          <p:nvPr/>
        </p:nvSpPr>
        <p:spPr>
          <a:xfrm>
            <a:off x="10519637" y="6331909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8535210" y="6471609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672290" y="6484309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237440" y="6630359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0094449" y="7090489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592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kumimoji="1" lang="en-US" altLang="ja-JP" sz="3200" dirty="0" smtClean="0"/>
              <a:t>:3.6 4</a:t>
            </a:r>
            <a:r>
              <a:rPr kumimoji="1" lang="ja-JP" altLang="en-US" sz="3200" dirty="0" err="1" smtClean="0"/>
              <a:t>つの</a:t>
            </a:r>
            <a:r>
              <a:rPr kumimoji="1" lang="ja-JP" altLang="en-US" sz="3200" dirty="0" smtClean="0"/>
              <a:t>部分空間の次元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24"/>
            <a:ext cx="4001202" cy="3103736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72806"/>
          <a:stretch/>
        </p:blipFill>
        <p:spPr>
          <a:xfrm>
            <a:off x="0" y="3656660"/>
            <a:ext cx="4008681" cy="16392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318" y="1098208"/>
            <a:ext cx="4008681" cy="569142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90954"/>
          <a:stretch/>
        </p:blipFill>
        <p:spPr>
          <a:xfrm>
            <a:off x="8183318" y="552924"/>
            <a:ext cx="4008681" cy="5452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28168" b="9542"/>
          <a:stretch/>
        </p:blipFill>
        <p:spPr>
          <a:xfrm>
            <a:off x="4091659" y="552924"/>
            <a:ext cx="4008681" cy="375487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15115" y="968696"/>
            <a:ext cx="92368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865821" y="4133702"/>
            <a:ext cx="1980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852" y="4307797"/>
            <a:ext cx="4041594" cy="2379326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4" name="正方形/長方形 13"/>
          <p:cNvSpPr/>
          <p:nvPr/>
        </p:nvSpPr>
        <p:spPr>
          <a:xfrm>
            <a:off x="2112318" y="1909610"/>
            <a:ext cx="350770" cy="1009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フリーフォーム 4"/>
          <p:cNvSpPr/>
          <p:nvPr/>
        </p:nvSpPr>
        <p:spPr>
          <a:xfrm>
            <a:off x="2470150" y="2012950"/>
            <a:ext cx="1593850" cy="2343150"/>
          </a:xfrm>
          <a:custGeom>
            <a:avLst/>
            <a:gdLst>
              <a:gd name="connsiteX0" fmla="*/ 0 w 1593850"/>
              <a:gd name="connsiteY0" fmla="*/ 0 h 2343150"/>
              <a:gd name="connsiteX1" fmla="*/ 1593850 w 1593850"/>
              <a:gd name="connsiteY1" fmla="*/ 0 h 2343150"/>
              <a:gd name="connsiteX2" fmla="*/ 1593850 w 1593850"/>
              <a:gd name="connsiteY2" fmla="*/ 234315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3850" h="2343150">
                <a:moveTo>
                  <a:pt x="0" y="0"/>
                </a:moveTo>
                <a:lnTo>
                  <a:pt x="1593850" y="0"/>
                </a:lnTo>
                <a:lnTo>
                  <a:pt x="1593850" y="23431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19665" y="4660752"/>
            <a:ext cx="10160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067868" y="5182732"/>
            <a:ext cx="101605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5071909" y="830954"/>
            <a:ext cx="92368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6991197" y="825566"/>
            <a:ext cx="92368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070988" y="3039408"/>
            <a:ext cx="8397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589148" y="2873787"/>
            <a:ext cx="8397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526530" y="3039408"/>
            <a:ext cx="8397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709896" y="959174"/>
            <a:ext cx="8397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612660" y="1140868"/>
            <a:ext cx="48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</a:rPr>
              <a:t>零</a:t>
            </a:r>
            <a:r>
              <a:rPr lang="ja-JP" altLang="en-US" sz="700" dirty="0">
                <a:solidFill>
                  <a:srgbClr val="00B050"/>
                </a:solidFill>
              </a:rPr>
              <a:t>空間</a:t>
            </a:r>
            <a:r>
              <a:rPr lang="ja-JP" altLang="en-US" sz="700" dirty="0" smtClean="0">
                <a:solidFill>
                  <a:srgbClr val="00B050"/>
                </a:solidFill>
              </a:rPr>
              <a:t>の次元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8012963" y="1048673"/>
            <a:ext cx="696474" cy="171513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10256520" y="3284220"/>
            <a:ext cx="2743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1</a:t>
            </a:r>
            <a:endParaRPr kumimoji="1" lang="ja-JP" altLang="en-US" sz="800" dirty="0"/>
          </a:p>
        </p:txBody>
      </p:sp>
      <p:sp>
        <p:nvSpPr>
          <p:cNvPr id="26" name="正方形/長方形 25"/>
          <p:cNvSpPr/>
          <p:nvPr/>
        </p:nvSpPr>
        <p:spPr>
          <a:xfrm>
            <a:off x="10504094" y="3743052"/>
            <a:ext cx="83971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703115" y="5046117"/>
            <a:ext cx="63088" cy="1221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8769870" y="5046117"/>
            <a:ext cx="122943" cy="12216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0144445" y="4812908"/>
            <a:ext cx="217801" cy="6174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0539088" y="5053205"/>
            <a:ext cx="385847" cy="1343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0131766" y="6087517"/>
            <a:ext cx="69397" cy="1221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0208228" y="6087517"/>
            <a:ext cx="135237" cy="12216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11503195" y="6340202"/>
            <a:ext cx="92368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11887370" y="6340202"/>
            <a:ext cx="92368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9707877" y="6647468"/>
            <a:ext cx="101605" cy="111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9103066" y="6493917"/>
            <a:ext cx="69397" cy="1221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9207138" y="6493917"/>
            <a:ext cx="111766" cy="12216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0459844" y="6493917"/>
            <a:ext cx="122943" cy="12216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282529" y="2584326"/>
            <a:ext cx="8397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1759659" y="2584326"/>
            <a:ext cx="8397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144889" y="4781461"/>
            <a:ext cx="543265" cy="23769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フリーフォーム 35"/>
          <p:cNvSpPr/>
          <p:nvPr/>
        </p:nvSpPr>
        <p:spPr>
          <a:xfrm>
            <a:off x="7689850" y="3092450"/>
            <a:ext cx="1175377" cy="1797050"/>
          </a:xfrm>
          <a:custGeom>
            <a:avLst/>
            <a:gdLst>
              <a:gd name="connsiteX0" fmla="*/ 0 w 1187450"/>
              <a:gd name="connsiteY0" fmla="*/ 1797050 h 1797050"/>
              <a:gd name="connsiteX1" fmla="*/ 450850 w 1187450"/>
              <a:gd name="connsiteY1" fmla="*/ 1797050 h 1797050"/>
              <a:gd name="connsiteX2" fmla="*/ 450850 w 1187450"/>
              <a:gd name="connsiteY2" fmla="*/ 0 h 1797050"/>
              <a:gd name="connsiteX3" fmla="*/ 1187450 w 1187450"/>
              <a:gd name="connsiteY3" fmla="*/ 0 h 17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7450" h="1797050">
                <a:moveTo>
                  <a:pt x="0" y="1797050"/>
                </a:moveTo>
                <a:lnTo>
                  <a:pt x="450850" y="1797050"/>
                </a:lnTo>
                <a:lnTo>
                  <a:pt x="450850" y="0"/>
                </a:lnTo>
                <a:lnTo>
                  <a:pt x="1187450" y="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8796026" y="2731852"/>
            <a:ext cx="180001" cy="1009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6780268" y="5773437"/>
            <a:ext cx="371057" cy="23769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8865227" y="2941146"/>
            <a:ext cx="1164539" cy="31636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205464" y="2940615"/>
            <a:ext cx="1296000" cy="31636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フリーフォーム 48"/>
          <p:cNvSpPr/>
          <p:nvPr/>
        </p:nvSpPr>
        <p:spPr>
          <a:xfrm>
            <a:off x="7150100" y="3257550"/>
            <a:ext cx="3117850" cy="2641600"/>
          </a:xfrm>
          <a:custGeom>
            <a:avLst/>
            <a:gdLst>
              <a:gd name="connsiteX0" fmla="*/ 0 w 3117850"/>
              <a:gd name="connsiteY0" fmla="*/ 2641600 h 2641600"/>
              <a:gd name="connsiteX1" fmla="*/ 1041400 w 3117850"/>
              <a:gd name="connsiteY1" fmla="*/ 2641600 h 2641600"/>
              <a:gd name="connsiteX2" fmla="*/ 1041400 w 3117850"/>
              <a:gd name="connsiteY2" fmla="*/ 69850 h 2641600"/>
              <a:gd name="connsiteX3" fmla="*/ 3117850 w 3117850"/>
              <a:gd name="connsiteY3" fmla="*/ 69850 h 2641600"/>
              <a:gd name="connsiteX4" fmla="*/ 3117850 w 3117850"/>
              <a:gd name="connsiteY4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850" h="2641600">
                <a:moveTo>
                  <a:pt x="0" y="2641600"/>
                </a:moveTo>
                <a:lnTo>
                  <a:pt x="1041400" y="2641600"/>
                </a:lnTo>
                <a:lnTo>
                  <a:pt x="1041400" y="69850"/>
                </a:lnTo>
                <a:lnTo>
                  <a:pt x="3117850" y="69850"/>
                </a:lnTo>
                <a:lnTo>
                  <a:pt x="3117850" y="0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7254520" y="5943561"/>
            <a:ext cx="746760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600" dirty="0"/>
              <a:t>y</a:t>
            </a:r>
            <a:r>
              <a:rPr lang="ja-JP" altLang="en-US" sz="600" dirty="0" smtClean="0"/>
              <a:t>の要素</a:t>
            </a:r>
            <a:r>
              <a:rPr lang="ja-JP" altLang="en-US" sz="600" dirty="0"/>
              <a:t>数</a:t>
            </a:r>
            <a:r>
              <a:rPr lang="ja-JP" altLang="en-US" sz="600" dirty="0" smtClean="0"/>
              <a:t>は</a:t>
            </a:r>
            <a:r>
              <a:rPr lang="en-US" altLang="ja-JP" sz="600" dirty="0" smtClean="0"/>
              <a:t>m</a:t>
            </a:r>
            <a:endParaRPr kumimoji="1" lang="ja-JP" altLang="en-US" sz="6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597937" y="4312539"/>
            <a:ext cx="746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列</a:t>
            </a:r>
            <a:r>
              <a:rPr lang="ja-JP" altLang="en-US" sz="600" dirty="0"/>
              <a:t>空間</a:t>
            </a:r>
            <a:r>
              <a:rPr lang="ja-JP" altLang="en-US" sz="600" dirty="0" smtClean="0"/>
              <a:t>の</a:t>
            </a:r>
            <a:endParaRPr lang="en-US" altLang="ja-JP" sz="600" dirty="0" smtClean="0"/>
          </a:p>
          <a:p>
            <a:r>
              <a:rPr lang="ja-JP" altLang="en-US" sz="600" dirty="0" smtClean="0"/>
              <a:t>要素数は</a:t>
            </a:r>
            <a:r>
              <a:rPr lang="en-US" altLang="ja-JP" sz="600" dirty="0" smtClean="0"/>
              <a:t>m</a:t>
            </a:r>
            <a:endParaRPr kumimoji="1" lang="ja-JP" altLang="en-US" sz="6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225700" y="4282409"/>
            <a:ext cx="746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行空間の</a:t>
            </a:r>
            <a:endParaRPr lang="en-US" altLang="ja-JP" sz="600" dirty="0" smtClean="0"/>
          </a:p>
          <a:p>
            <a:r>
              <a:rPr lang="ja-JP" altLang="en-US" sz="600" dirty="0" smtClean="0"/>
              <a:t>要素数は</a:t>
            </a:r>
            <a:r>
              <a:rPr lang="en-US" altLang="ja-JP" sz="600" dirty="0" smtClean="0"/>
              <a:t>n</a:t>
            </a:r>
            <a:endParaRPr kumimoji="1" lang="ja-JP" altLang="en-US" sz="6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373591" y="5768673"/>
            <a:ext cx="746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 smtClean="0"/>
              <a:t>x</a:t>
            </a:r>
            <a:r>
              <a:rPr lang="ja-JP" altLang="en-US" sz="600" dirty="0" smtClean="0"/>
              <a:t>の要素</a:t>
            </a:r>
            <a:r>
              <a:rPr lang="ja-JP" altLang="en-US" sz="600" dirty="0"/>
              <a:t>数</a:t>
            </a:r>
            <a:r>
              <a:rPr lang="ja-JP" altLang="en-US" sz="600" dirty="0" smtClean="0"/>
              <a:t>は</a:t>
            </a:r>
            <a:r>
              <a:rPr lang="en-US" altLang="ja-JP" sz="600" dirty="0" smtClean="0"/>
              <a:t>n</a:t>
            </a:r>
            <a:endParaRPr kumimoji="1" lang="ja-JP" altLang="en-US" sz="600" dirty="0"/>
          </a:p>
        </p:txBody>
      </p:sp>
      <p:sp>
        <p:nvSpPr>
          <p:cNvPr id="54" name="正方形/長方形 53"/>
          <p:cNvSpPr/>
          <p:nvPr/>
        </p:nvSpPr>
        <p:spPr>
          <a:xfrm>
            <a:off x="6995048" y="4456821"/>
            <a:ext cx="63088" cy="8653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7760258" y="6009278"/>
            <a:ext cx="63088" cy="8653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5613252" y="4425526"/>
            <a:ext cx="63088" cy="8653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5878892" y="5828075"/>
            <a:ext cx="63088" cy="8653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7026592" y="5073948"/>
                <a:ext cx="854529" cy="285143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592" y="5073948"/>
                <a:ext cx="854529" cy="285143"/>
              </a:xfrm>
              <a:prstGeom prst="rect">
                <a:avLst/>
              </a:prstGeom>
              <a:blipFill rotWithShape="0">
                <a:blip r:embed="rId6"/>
                <a:stretch>
                  <a:fillRect b="-408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/>
              <p:cNvSpPr txBox="1"/>
              <p:nvPr/>
            </p:nvSpPr>
            <p:spPr>
              <a:xfrm>
                <a:off x="4132221" y="5779107"/>
                <a:ext cx="854529" cy="28514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59" name="テキスト ボックス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21" y="5779107"/>
                <a:ext cx="854529" cy="285143"/>
              </a:xfrm>
              <a:prstGeom prst="rect">
                <a:avLst/>
              </a:prstGeom>
              <a:blipFill rotWithShape="0">
                <a:blip r:embed="rId7"/>
                <a:stretch>
                  <a:fillRect b="-408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6100293" y="6009278"/>
                <a:ext cx="624978" cy="342338"/>
              </a:xfrm>
              <a:prstGeom prst="rect">
                <a:avLst/>
              </a:prstGeom>
              <a:noFill/>
              <a:ln>
                <a:solidFill>
                  <a:srgbClr val="CC0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293" y="6009278"/>
                <a:ext cx="624978" cy="3423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CC00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テキスト ボックス 60"/>
              <p:cNvSpPr txBox="1"/>
              <p:nvPr/>
            </p:nvSpPr>
            <p:spPr>
              <a:xfrm>
                <a:off x="5072299" y="5121488"/>
                <a:ext cx="624978" cy="342338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61" name="テキスト ボックス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99" y="5121488"/>
                <a:ext cx="624978" cy="34233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円/楕円 61"/>
          <p:cNvSpPr/>
          <p:nvPr/>
        </p:nvSpPr>
        <p:spPr>
          <a:xfrm>
            <a:off x="6540868" y="5978968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7037381" y="5028578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/>
        </p:nvSpPr>
        <p:spPr>
          <a:xfrm>
            <a:off x="5087365" y="5108507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/>
          <p:cNvSpPr/>
          <p:nvPr/>
        </p:nvSpPr>
        <p:spPr>
          <a:xfrm>
            <a:off x="4803676" y="5721827"/>
            <a:ext cx="197911" cy="40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" name="直線コネクタ 67"/>
          <p:cNvCxnSpPr>
            <a:stCxn id="65" idx="0"/>
            <a:endCxn id="64" idx="3"/>
          </p:cNvCxnSpPr>
          <p:nvPr/>
        </p:nvCxnSpPr>
        <p:spPr>
          <a:xfrm flipV="1">
            <a:off x="4902632" y="5455391"/>
            <a:ext cx="213716" cy="2664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stCxn id="62" idx="0"/>
            <a:endCxn id="63" idx="2"/>
          </p:cNvCxnSpPr>
          <p:nvPr/>
        </p:nvCxnSpPr>
        <p:spPr>
          <a:xfrm flipV="1">
            <a:off x="6639824" y="5231778"/>
            <a:ext cx="397557" cy="747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745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52381" cy="300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l="926"/>
          <a:stretch/>
        </p:blipFill>
        <p:spPr>
          <a:xfrm>
            <a:off x="0" y="2981812"/>
            <a:ext cx="5095232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2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kumimoji="1" lang="en-US" altLang="ja-JP" sz="3200" dirty="0" smtClean="0"/>
              <a:t>:3.1 </a:t>
            </a:r>
            <a:r>
              <a:rPr kumimoji="1" lang="ja-JP" altLang="en-US" sz="3200" dirty="0" smtClean="0"/>
              <a:t>ベクトルの空間</a:t>
            </a:r>
            <a:endParaRPr kumimoji="1" lang="ja-JP" altLang="en-US" sz="3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20862"/>
            <a:ext cx="3978422" cy="4445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359" b="5447"/>
          <a:stretch/>
        </p:blipFill>
        <p:spPr>
          <a:xfrm>
            <a:off x="1" y="1104900"/>
            <a:ext cx="4012620" cy="55245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b="11192"/>
          <a:stretch/>
        </p:blipFill>
        <p:spPr>
          <a:xfrm>
            <a:off x="4036562" y="1235292"/>
            <a:ext cx="4012620" cy="524914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/>
          <a:srcRect t="89568"/>
          <a:stretch/>
        </p:blipFill>
        <p:spPr>
          <a:xfrm>
            <a:off x="8179381" y="926069"/>
            <a:ext cx="4012620" cy="61660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102" y="1542669"/>
            <a:ext cx="3989821" cy="202910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807699" y="143772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94636"/>
          <a:stretch/>
        </p:blipFill>
        <p:spPr>
          <a:xfrm>
            <a:off x="4022873" y="964208"/>
            <a:ext cx="4012620" cy="314611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607549" y="159012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2899" y="176157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73330" y="15901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284680" y="17488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07590" y="1901274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52140" y="1901274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022040" y="1901274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069092" y="1901274"/>
            <a:ext cx="363931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45640" y="2491824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34590" y="2491824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608280" y="24981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995630" y="24918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07549" y="315857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366980" y="31585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31349" y="331732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61649" y="362847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02749" y="397137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839449" y="397137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816919" y="3971374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28730" y="41237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309349" y="428887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9546" y="4288874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700480" y="44349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915649" y="443492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570430" y="47333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44680" y="26442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342178" y="5711274"/>
            <a:ext cx="11595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786678" y="5711274"/>
            <a:ext cx="11595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716827" y="60351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729527" y="62002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788996" y="635262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894627" y="63526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177077" y="65050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011746" y="98687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751143" y="1386924"/>
            <a:ext cx="87122" cy="36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7256093" y="1271424"/>
            <a:ext cx="87122" cy="36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949853" y="1830531"/>
            <a:ext cx="87122" cy="36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111933" y="1265900"/>
            <a:ext cx="87122" cy="36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648015" y="1771842"/>
            <a:ext cx="87122" cy="36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205405" y="1766318"/>
            <a:ext cx="87122" cy="36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944419" y="4974674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773880" y="59716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351249" y="597162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539180" y="59716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167580" y="49746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713680" y="51461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866330" y="18631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786599" y="186317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01230" y="21679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618930" y="21679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1243799" y="232672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2023290" y="2942674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8841940" y="3463374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5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13643" cy="1800406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78309"/>
          <a:stretch/>
        </p:blipFill>
        <p:spPr>
          <a:xfrm>
            <a:off x="1" y="1800406"/>
            <a:ext cx="4013643" cy="106959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1691"/>
          <a:stretch/>
        </p:blipFill>
        <p:spPr>
          <a:xfrm>
            <a:off x="4139758" y="0"/>
            <a:ext cx="4013643" cy="38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2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lang="en-US" altLang="ja-JP" sz="3200" dirty="0"/>
              <a:t>:3.2 </a:t>
            </a:r>
            <a:r>
              <a:rPr lang="en-US" altLang="ja-JP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ja-JP" altLang="en-US" sz="3200" dirty="0"/>
              <a:t>の零空間：</a:t>
            </a:r>
            <a:r>
              <a:rPr lang="en-US" altLang="ja-JP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ja-JP" altLang="en-US" sz="3200" dirty="0"/>
              <a:t>を解く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3907048" cy="575452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070" y="656243"/>
            <a:ext cx="3918211" cy="585499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302" y="679904"/>
            <a:ext cx="3895885" cy="58884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302" y="6568384"/>
            <a:ext cx="3895885" cy="59722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814456" y="1139274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281380" y="11392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586106" y="1132924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66444" y="1285324"/>
            <a:ext cx="27342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442699" y="128532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999" y="145677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60630" y="18758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1719" y="2326724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367990" y="2631524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152090" y="3082374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08130" y="30823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409494" y="3234774"/>
            <a:ext cx="27342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354756" y="3234774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627556" y="3380824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040006" y="4041224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607369" y="4193624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679390" y="3888824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767030" y="40412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678380" y="54826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73140" y="834474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655546" y="834474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537946" y="1564724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242796" y="1183724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309346" y="1336124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465780" y="30125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923230" y="33236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482623" y="3317324"/>
            <a:ext cx="24856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568223" y="3469724"/>
            <a:ext cx="24856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278580" y="36221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294330" y="562237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459606" y="5774774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690346" y="6073224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367730" y="63780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303319" y="707474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410223" y="1386924"/>
            <a:ext cx="24856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0885630" y="138692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346065" y="2445494"/>
            <a:ext cx="943943" cy="23150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346065" y="2147044"/>
            <a:ext cx="943943" cy="23150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105623" y="2500858"/>
            <a:ext cx="12038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F0"/>
                </a:solidFill>
              </a:rPr>
              <a:t>まずは自由変数側を設定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013124" y="2073498"/>
            <a:ext cx="1213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>
                <a:solidFill>
                  <a:srgbClr val="FF0000"/>
                </a:solidFill>
              </a:rPr>
              <a:t>自由変数側で求まった値に合わせてピボット側を調整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0520220" y="2434158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0609106" y="2124298"/>
            <a:ext cx="27342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471981" y="2540535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095975" y="2119386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549671" y="2218373"/>
            <a:ext cx="20542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/>
          <p:cNvCxnSpPr/>
          <p:nvPr/>
        </p:nvCxnSpPr>
        <p:spPr>
          <a:xfrm flipV="1">
            <a:off x="8755100" y="2339073"/>
            <a:ext cx="0" cy="18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4381167" y="3996824"/>
            <a:ext cx="555957" cy="6640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023677" y="4000214"/>
            <a:ext cx="1070167" cy="66068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70871" y="4000214"/>
            <a:ext cx="1415567" cy="66068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077172" y="4795588"/>
            <a:ext cx="3880109" cy="93478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077172" y="5764294"/>
            <a:ext cx="3880109" cy="4239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077171" y="6222173"/>
            <a:ext cx="3880109" cy="27976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105623" y="680304"/>
            <a:ext cx="3880109" cy="204969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833609" y="3307669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494806" y="3507698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1026857" y="4884027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1512628" y="5536510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736196" y="5979435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1675710" y="5988954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1019275" y="6141354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494342" y="6284228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994530" y="6284228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0947036" y="6284228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1862249" y="6593802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128436" y="6750965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681286" y="6746194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823889" y="6898546"/>
            <a:ext cx="248569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473143" y="6898594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86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lang="en-US" altLang="ja-JP" sz="3200" dirty="0"/>
              <a:t>:3.2 </a:t>
            </a:r>
            <a:r>
              <a:rPr lang="en-US" altLang="ja-JP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ja-JP" altLang="en-US" sz="3200" dirty="0"/>
              <a:t>の零空間：</a:t>
            </a:r>
            <a:r>
              <a:rPr lang="en-US" altLang="ja-JP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ja-JP" altLang="en-US" sz="3200" dirty="0"/>
              <a:t>を解く</a:t>
            </a:r>
            <a:endParaRPr kumimoji="1"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679904"/>
            <a:ext cx="3895886" cy="512939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2056"/>
          <a:stretch/>
        </p:blipFill>
        <p:spPr>
          <a:xfrm>
            <a:off x="4131528" y="913451"/>
            <a:ext cx="3884723" cy="383777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528" y="4751228"/>
            <a:ext cx="3895886" cy="318703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/>
          <a:srcRect b="70219"/>
          <a:stretch/>
        </p:blipFill>
        <p:spPr>
          <a:xfrm>
            <a:off x="159619" y="5809301"/>
            <a:ext cx="3884723" cy="168218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316873" y="926151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58023" y="1453201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64373" y="1605601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892080" y="1453201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730030" y="1605601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307880" y="7060251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07880" y="7238051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20630" y="7060251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720630" y="7244401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016281" y="948401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834062" y="2453351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768279" y="2453351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291039" y="2453351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415506" y="1692267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976272" y="1399201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347938" y="1919950"/>
            <a:ext cx="3492000" cy="12656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347938" y="2072350"/>
            <a:ext cx="3492000" cy="1265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821918" y="2812874"/>
            <a:ext cx="127477" cy="5526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09156" y="2812873"/>
            <a:ext cx="127477" cy="55269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126276" y="4031972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151633" y="4176040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048725" y="4182390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715225" y="4779290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819115" y="4931690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936931" y="3347192"/>
            <a:ext cx="137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もしここがゼロでなければ，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特解をかけても</a:t>
            </a:r>
            <a:r>
              <a:rPr lang="ja-JP" altLang="en-US" sz="700" dirty="0" smtClean="0"/>
              <a:t>零行列</a:t>
            </a:r>
            <a:endParaRPr lang="en-US" altLang="ja-JP" sz="700" dirty="0" smtClean="0"/>
          </a:p>
          <a:p>
            <a:r>
              <a:rPr lang="ja-JP" altLang="en-US" sz="700" dirty="0" err="1" smtClean="0"/>
              <a:t>には</a:t>
            </a:r>
            <a:r>
              <a:rPr lang="ja-JP" altLang="en-US" sz="700" dirty="0" smtClean="0"/>
              <a:t>ならない．これが</a:t>
            </a:r>
            <a:r>
              <a:rPr lang="en-US" altLang="ja-JP" sz="700" dirty="0" smtClean="0"/>
              <a:t>0</a:t>
            </a:r>
            <a:r>
              <a:rPr lang="ja-JP" altLang="en-US" sz="700" dirty="0" smtClean="0"/>
              <a:t>になる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回数分だけ特解がある．</a:t>
            </a:r>
            <a:endParaRPr kumimoji="1" lang="ja-JP" altLang="en-US" sz="700" dirty="0"/>
          </a:p>
        </p:txBody>
      </p:sp>
      <p:sp>
        <p:nvSpPr>
          <p:cNvPr id="35" name="正方形/長方形 34"/>
          <p:cNvSpPr/>
          <p:nvPr/>
        </p:nvSpPr>
        <p:spPr>
          <a:xfrm>
            <a:off x="1565625" y="3577251"/>
            <a:ext cx="95834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1682750" y="3460750"/>
            <a:ext cx="1296000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8109018" y="1290031"/>
                <a:ext cx="1971181" cy="7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018" y="1290031"/>
                <a:ext cx="1971181" cy="7936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正方形/長方形 37"/>
          <p:cNvSpPr/>
          <p:nvPr/>
        </p:nvSpPr>
        <p:spPr>
          <a:xfrm>
            <a:off x="8471185" y="1246722"/>
            <a:ext cx="124755" cy="9690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022955" y="1246722"/>
            <a:ext cx="113414" cy="9690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8596330" y="2360759"/>
            <a:ext cx="115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自由変数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8201302" y="1246722"/>
            <a:ext cx="124755" cy="96902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742036" y="1246722"/>
            <a:ext cx="124755" cy="96902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084170" y="907963"/>
            <a:ext cx="115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solidFill>
                  <a:srgbClr val="FF0000"/>
                </a:solidFill>
              </a:rPr>
              <a:t>ピボット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正方形/長方形 44"/>
              <p:cNvSpPr/>
              <p:nvPr/>
            </p:nvSpPr>
            <p:spPr>
              <a:xfrm>
                <a:off x="10123916" y="1649700"/>
                <a:ext cx="168387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1400" dirty="0" smtClean="0"/>
                  <a:t>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ja-JP" sz="1400" b="0" dirty="0" smtClean="0"/>
              </a:p>
              <a:p>
                <a:r>
                  <a:rPr lang="en-US" altLang="ja-JP" sz="1400" dirty="0" smtClean="0"/>
                  <a:t>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ja-JP" sz="1400" dirty="0"/>
              </a:p>
              <a:p>
                <a:r>
                  <a:rPr lang="ja-JP" altLang="en-US" sz="1400" dirty="0" smtClean="0"/>
                  <a:t>の</a:t>
                </a:r>
                <a:r>
                  <a:rPr lang="en-US" altLang="ja-JP" sz="1400" dirty="0" smtClean="0"/>
                  <a:t>2</a:t>
                </a:r>
                <a:r>
                  <a:rPr lang="ja-JP" altLang="en-US" sz="1400" dirty="0" smtClean="0"/>
                  <a:t>パターンで</a:t>
                </a:r>
                <a:endParaRPr lang="en-US" altLang="ja-JP" sz="1400" dirty="0" smtClean="0"/>
              </a:p>
              <a:p>
                <a:r>
                  <a:rPr lang="ja-JP" altLang="en-US" sz="1400" dirty="0" smtClean="0"/>
                  <a:t>解を求められる</a:t>
                </a:r>
                <a:endParaRPr lang="ja-JP" altLang="en-US" sz="1400" dirty="0"/>
              </a:p>
            </p:txBody>
          </p:sp>
        </mc:Choice>
        <mc:Fallback xmlns="">
          <p:sp>
            <p:nvSpPr>
              <p:cNvPr id="45" name="正方形/長方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916" y="1649700"/>
                <a:ext cx="1683878" cy="954107"/>
              </a:xfrm>
              <a:prstGeom prst="rect">
                <a:avLst/>
              </a:prstGeom>
              <a:blipFill rotWithShape="0">
                <a:blip r:embed="rId6"/>
                <a:stretch>
                  <a:fillRect l="-1087" t="-1282" b="-44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8154197" y="3796929"/>
                <a:ext cx="2173159" cy="960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97" y="3796929"/>
                <a:ext cx="2173159" cy="9601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正方形/長方形 46"/>
          <p:cNvSpPr/>
          <p:nvPr/>
        </p:nvSpPr>
        <p:spPr>
          <a:xfrm>
            <a:off x="8510014" y="3762319"/>
            <a:ext cx="124755" cy="10659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9341184" y="3762319"/>
            <a:ext cx="113414" cy="10659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745165" y="4916774"/>
            <a:ext cx="115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solidFill>
                  <a:srgbClr val="00B050"/>
                </a:solidFill>
              </a:rPr>
              <a:t>自由変数</a:t>
            </a:r>
            <a:endParaRPr kumimoji="1" lang="ja-JP" altLang="en-US" sz="1400" dirty="0">
              <a:solidFill>
                <a:srgbClr val="00B050"/>
              </a:solidFill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8240131" y="3762319"/>
            <a:ext cx="124755" cy="106592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066615" y="3762319"/>
            <a:ext cx="124755" cy="10659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163733" y="3414861"/>
            <a:ext cx="115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solidFill>
                  <a:srgbClr val="FF0000"/>
                </a:solidFill>
              </a:rPr>
              <a:t>ピボット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正方形/長方形 52"/>
              <p:cNvSpPr/>
              <p:nvPr/>
            </p:nvSpPr>
            <p:spPr>
              <a:xfrm>
                <a:off x="9901771" y="4980384"/>
                <a:ext cx="2088410" cy="1169551"/>
              </a:xfrm>
              <a:prstGeom prst="rect">
                <a:avLst/>
              </a:prstGeom>
              <a:ln>
                <a:solidFill>
                  <a:srgbClr val="CC00FF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ja-JP" sz="1400" dirty="0" smtClean="0"/>
                  <a:t>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400" b="0" dirty="0" smtClean="0"/>
              </a:p>
              <a:p>
                <a:r>
                  <a:rPr lang="en-US" altLang="ja-JP" sz="1400" dirty="0" smtClean="0"/>
                  <a:t>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ja-JP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ja-JP" sz="1400" dirty="0"/>
              </a:p>
              <a:p>
                <a:r>
                  <a:rPr lang="en-US" altLang="ja-JP" sz="1400" dirty="0" smtClean="0"/>
                  <a:t>c.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ja-JP" sz="1400" dirty="0"/>
              </a:p>
              <a:p>
                <a:r>
                  <a:rPr lang="ja-JP" altLang="en-US" sz="1400" dirty="0" smtClean="0"/>
                  <a:t>の</a:t>
                </a:r>
                <a:r>
                  <a:rPr lang="en-US" altLang="ja-JP" sz="1400" dirty="0"/>
                  <a:t>3</a:t>
                </a:r>
                <a:r>
                  <a:rPr lang="ja-JP" altLang="en-US" sz="1400" dirty="0" smtClean="0"/>
                  <a:t>パターンで</a:t>
                </a:r>
                <a:endParaRPr lang="en-US" altLang="ja-JP" sz="1400" dirty="0" smtClean="0"/>
              </a:p>
              <a:p>
                <a:r>
                  <a:rPr lang="ja-JP" altLang="en-US" sz="1400" dirty="0" smtClean="0"/>
                  <a:t>解を求められる</a:t>
                </a:r>
                <a:endParaRPr lang="ja-JP" altLang="en-US" sz="1400" dirty="0"/>
              </a:p>
            </p:txBody>
          </p:sp>
        </mc:Choice>
        <mc:Fallback xmlns="">
          <p:sp>
            <p:nvSpPr>
              <p:cNvPr id="53" name="正方形/長方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771" y="4980384"/>
                <a:ext cx="2088410" cy="1169551"/>
              </a:xfrm>
              <a:prstGeom prst="rect">
                <a:avLst/>
              </a:prstGeom>
              <a:blipFill rotWithShape="0">
                <a:blip r:embed="rId8"/>
                <a:stretch>
                  <a:fillRect l="-580" t="-515" b="-2577"/>
                </a:stretch>
              </a:blipFill>
              <a:ln>
                <a:solidFill>
                  <a:srgbClr val="CC00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正方形/長方形 53"/>
          <p:cNvSpPr/>
          <p:nvPr/>
        </p:nvSpPr>
        <p:spPr>
          <a:xfrm>
            <a:off x="8789458" y="3762319"/>
            <a:ext cx="113414" cy="106592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8146431" y="6568157"/>
                <a:ext cx="3207369" cy="738664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ja-JP" sz="1400" dirty="0" smtClean="0"/>
                  <a:t>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ja-JP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140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−1 ,1 ,0 ,0 ,0</m:t>
                        </m:r>
                      </m:e>
                    </m:d>
                  </m:oMath>
                </a14:m>
                <a:endParaRPr lang="en-US" altLang="ja-JP" sz="1400" b="0" dirty="0" smtClean="0"/>
              </a:p>
              <a:p>
                <a:r>
                  <a:rPr lang="en-US" altLang="ja-JP" sz="1400" dirty="0" smtClean="0"/>
                  <a:t>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ja-JP" sz="14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ja-JP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1400" i="1">
                        <a:latin typeface="Cambria Math" panose="02040503050406030204" pitchFamily="18" charset="0"/>
                      </a:rPr>
                      <m:t>→ </m:t>
                    </m:r>
                    <m:d>
                      <m:d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altLang="ja-JP" sz="140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ja-JP" sz="1400" b="0" dirty="0" smtClean="0"/>
              </a:p>
              <a:p>
                <a:r>
                  <a:rPr lang="en-US" altLang="ja-JP" sz="1400" dirty="0" smtClean="0"/>
                  <a:t>c.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ja-JP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1400" i="1">
                        <a:latin typeface="Cambria Math" panose="02040503050406030204" pitchFamily="18" charset="0"/>
                      </a:rPr>
                      <m:t>→ </m:t>
                    </m:r>
                    <m:d>
                      <m:dPr>
                        <m:ctrlPr>
                          <a:rPr lang="en-US" altLang="ja-JP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0 ,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 0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ja-JP" sz="1400" dirty="0"/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431" y="6568157"/>
                <a:ext cx="3207369" cy="738664"/>
              </a:xfrm>
              <a:prstGeom prst="rect">
                <a:avLst/>
              </a:prstGeom>
              <a:blipFill rotWithShape="0">
                <a:blip r:embed="rId9"/>
                <a:stretch>
                  <a:fillRect l="-378" b="-6452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テキスト ボックス 56"/>
          <p:cNvSpPr txBox="1"/>
          <p:nvPr/>
        </p:nvSpPr>
        <p:spPr>
          <a:xfrm>
            <a:off x="8328271" y="5373133"/>
            <a:ext cx="157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rgbClr val="CC00FF"/>
                </a:solidFill>
              </a:rPr>
              <a:t>こういう制約の下</a:t>
            </a:r>
            <a:endParaRPr kumimoji="1" lang="ja-JP" altLang="en-US" sz="1400" dirty="0">
              <a:solidFill>
                <a:srgbClr val="CC00FF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8065780" y="6260380"/>
            <a:ext cx="255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chemeClr val="accent2"/>
                </a:solidFill>
              </a:rPr>
              <a:t>連立方程式を解く（後退代入）</a:t>
            </a:r>
            <a:endParaRPr kumimoji="1" lang="ja-JP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1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kumimoji="1" lang="en-US" altLang="ja-JP" sz="3200" dirty="0" smtClean="0"/>
              <a:t>:3.2 </a:t>
            </a:r>
            <a:r>
              <a:rPr kumimoji="1" lang="en-US" altLang="ja-JP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ja-JP" altLang="en-US" sz="3200" dirty="0" smtClean="0"/>
              <a:t>の零空間：</a:t>
            </a:r>
            <a:r>
              <a:rPr kumimoji="1" lang="en-US" altLang="ja-JP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kumimoji="1" lang="en-US" altLang="ja-JP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kumimoji="1" lang="ja-JP" altLang="en-US" sz="3200" dirty="0" smtClean="0"/>
              <a:t>を解く</a:t>
            </a:r>
            <a:endParaRPr kumimoji="1" lang="ja-JP" altLang="en-US" sz="32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3918211" cy="252841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b="26533"/>
          <a:stretch/>
        </p:blipFill>
        <p:spPr>
          <a:xfrm>
            <a:off x="0" y="3208322"/>
            <a:ext cx="3929374" cy="429737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002" y="2192643"/>
            <a:ext cx="3929374" cy="334889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3"/>
          <a:srcRect t="74840"/>
          <a:stretch/>
        </p:blipFill>
        <p:spPr>
          <a:xfrm>
            <a:off x="4087002" y="720956"/>
            <a:ext cx="3929374" cy="147168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103310" y="1677565"/>
            <a:ext cx="103104" cy="66185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258334" y="1677564"/>
            <a:ext cx="93731" cy="66185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08027" y="1677565"/>
            <a:ext cx="103104" cy="66185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63051" y="1677564"/>
            <a:ext cx="103104" cy="66185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06457" y="1677564"/>
            <a:ext cx="103104" cy="66185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66198" y="1677563"/>
            <a:ext cx="103104" cy="66185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411767" y="1677563"/>
            <a:ext cx="93731" cy="66185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016904" y="1759077"/>
            <a:ext cx="1323196" cy="11975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016904" y="1918471"/>
            <a:ext cx="1323196" cy="119755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85205" y="4110682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212355" y="4110682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62063" y="4257718"/>
            <a:ext cx="363931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340669" y="5099431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0769" y="5251831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438969" y="5251831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78804" y="5213731"/>
            <a:ext cx="19013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次元数に対して列ベクトル数が冗長なので</a:t>
            </a:r>
            <a:endParaRPr kumimoji="1" lang="ja-JP" altLang="en-US" sz="700" dirty="0"/>
          </a:p>
        </p:txBody>
      </p:sp>
      <p:sp>
        <p:nvSpPr>
          <p:cNvPr id="27" name="正方形/長方形 26"/>
          <p:cNvSpPr/>
          <p:nvPr/>
        </p:nvSpPr>
        <p:spPr>
          <a:xfrm>
            <a:off x="3218440" y="5253408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9630" y="5683176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478322" y="5676390"/>
            <a:ext cx="27342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033279" y="5676390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18557" y="6113649"/>
            <a:ext cx="27342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938949" y="6262181"/>
            <a:ext cx="792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014867" y="7170231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771118" y="2051417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129588" y="2965817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983592" y="4327618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745162" y="4327618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06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39782"/>
          <a:stretch/>
        </p:blipFill>
        <p:spPr>
          <a:xfrm>
            <a:off x="0" y="2"/>
            <a:ext cx="4039770" cy="36768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80" y="2677492"/>
            <a:ext cx="4039770" cy="10070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61960"/>
          <a:stretch/>
        </p:blipFill>
        <p:spPr>
          <a:xfrm>
            <a:off x="4132680" y="354762"/>
            <a:ext cx="4039770" cy="232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8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第</a:t>
            </a:r>
            <a:r>
              <a:rPr lang="en-US" altLang="ja-JP" sz="3200" dirty="0"/>
              <a:t>3</a:t>
            </a:r>
            <a:r>
              <a:rPr lang="ja-JP" altLang="en-US" sz="3200" dirty="0"/>
              <a:t>章 ベクトル空間と部分空間</a:t>
            </a:r>
            <a:r>
              <a:rPr kumimoji="1" lang="en-US" altLang="ja-JP" sz="3200" dirty="0" smtClean="0"/>
              <a:t>:3.3 </a:t>
            </a:r>
            <a:r>
              <a:rPr kumimoji="1" lang="ja-JP" altLang="en-US" sz="3200" dirty="0" smtClean="0"/>
              <a:t>階数と行簡的階段行列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4015081" cy="1046666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6570"/>
            <a:ext cx="4015081" cy="583387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460" y="679904"/>
            <a:ext cx="4015081" cy="594254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460" y="6621616"/>
            <a:ext cx="4015081" cy="46327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919" y="679904"/>
            <a:ext cx="4015081" cy="478149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533011" y="972312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79175" y="1827747"/>
            <a:ext cx="27342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481601" y="3726247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22295" y="3878647"/>
            <a:ext cx="27342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272936" y="3878647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15304" y="3878647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51525" y="4959232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20510" y="4964592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58185" y="4960762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88400" y="5117757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892243" y="6976895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694075" y="922907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021005" y="3446327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120704" y="3446327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125414" y="4945057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153749" y="5671832"/>
            <a:ext cx="7200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767279" y="6187237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417353" y="6339637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133420" y="6976895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975279" y="963122"/>
            <a:ext cx="6545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133984" y="963887"/>
            <a:ext cx="6545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532106" y="1115522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038082" y="2651015"/>
            <a:ext cx="87122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0854111" y="2651780"/>
            <a:ext cx="9583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014697" y="3008133"/>
            <a:ext cx="87122" cy="4962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166007" y="3004067"/>
            <a:ext cx="87122" cy="4962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466956" y="2069608"/>
            <a:ext cx="87122" cy="4962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769901" y="2065542"/>
            <a:ext cx="87122" cy="4962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863062" y="2073674"/>
            <a:ext cx="87122" cy="4962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262119" y="2065542"/>
            <a:ext cx="87122" cy="49626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>
            <a:stCxn id="41" idx="0"/>
            <a:endCxn id="43" idx="2"/>
          </p:cNvCxnSpPr>
          <p:nvPr/>
        </p:nvCxnSpPr>
        <p:spPr>
          <a:xfrm flipH="1" flipV="1">
            <a:off x="9510517" y="2565868"/>
            <a:ext cx="1547741" cy="442265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42" idx="0"/>
            <a:endCxn id="44" idx="2"/>
          </p:cNvCxnSpPr>
          <p:nvPr/>
        </p:nvCxnSpPr>
        <p:spPr>
          <a:xfrm flipH="1" flipV="1">
            <a:off x="9813462" y="2561802"/>
            <a:ext cx="1396106" cy="442265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10517313" y="4351234"/>
            <a:ext cx="18675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0878473" y="1837942"/>
            <a:ext cx="8361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/>
              <a:t>行簡約階段行列</a:t>
            </a:r>
            <a:endParaRPr kumimoji="1" lang="ja-JP" altLang="en-US" sz="700" dirty="0"/>
          </a:p>
        </p:txBody>
      </p:sp>
      <p:sp>
        <p:nvSpPr>
          <p:cNvPr id="53" name="正方形/長方形 52"/>
          <p:cNvSpPr/>
          <p:nvPr/>
        </p:nvSpPr>
        <p:spPr>
          <a:xfrm>
            <a:off x="10545127" y="2021567"/>
            <a:ext cx="1256388" cy="60047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8861168" y="3114867"/>
            <a:ext cx="108171" cy="12200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967335" y="3264106"/>
            <a:ext cx="108171" cy="12200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795559" y="3264106"/>
            <a:ext cx="158374" cy="122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0620526" y="2968751"/>
            <a:ext cx="817907" cy="56539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753989" y="3731792"/>
            <a:ext cx="108171" cy="11091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582213" y="3731792"/>
            <a:ext cx="158374" cy="1109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149884" y="2025310"/>
            <a:ext cx="1161241" cy="59673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614680" y="3120588"/>
            <a:ext cx="81270" cy="12200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533681" y="3266752"/>
            <a:ext cx="81270" cy="12200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365138" y="3731792"/>
            <a:ext cx="81270" cy="11091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864810" y="4503634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907281" y="4503634"/>
            <a:ext cx="105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541204" y="5164597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296313" y="5013914"/>
            <a:ext cx="16977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311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655</Words>
  <Application>Microsoft Office PowerPoint</Application>
  <PresentationFormat>ワイド画面</PresentationFormat>
  <Paragraphs>102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第3章 ベクトル空間と部分空間</vt:lpstr>
      <vt:lpstr>第3章 ベクトル空間と部分空間:3.1 ベクトルの空間</vt:lpstr>
      <vt:lpstr>第3章 ベクトル空間と部分空間:3.1 ベクトルの空間</vt:lpstr>
      <vt:lpstr>PowerPoint プレゼンテーション</vt:lpstr>
      <vt:lpstr>第3章 ベクトル空間と部分空間:3.2 Aの零空間：Ax=0を解く</vt:lpstr>
      <vt:lpstr>第3章 ベクトル空間と部分空間:3.2 Aの零空間：Ax=0を解く</vt:lpstr>
      <vt:lpstr>第3章 ベクトル空間と部分空間:3.2 Aの零空間：Ax=0を解く</vt:lpstr>
      <vt:lpstr>PowerPoint プレゼンテーション</vt:lpstr>
      <vt:lpstr>第3章 ベクトル空間と部分空間:3.3 階数と行簡的階段行列</vt:lpstr>
      <vt:lpstr>第3章 ベクトル空間と部分空間:3.3 階数と行簡的階段行列</vt:lpstr>
      <vt:lpstr>PowerPoint プレゼンテーション</vt:lpstr>
      <vt:lpstr>第3章 ベクトル空間と部分空間:3.4 Ax=bの一般解</vt:lpstr>
      <vt:lpstr>第3章 ベクトル空間と部分空間:3.4 Ax=bの一般解</vt:lpstr>
      <vt:lpstr>PowerPoint プレゼンテーション</vt:lpstr>
      <vt:lpstr>第3章 ベクトル空間と部分空間:3.5 線形独立，基底，次元</vt:lpstr>
      <vt:lpstr>第3章 ベクトル空間と部分空間:3.5 線形独立，基底，次元</vt:lpstr>
      <vt:lpstr>第3章 ベクトル空間と部分空間:3.5 線形独立，基底，次元</vt:lpstr>
      <vt:lpstr>PowerPoint プレゼンテーション</vt:lpstr>
      <vt:lpstr>第3章 ベクトル空間と部分空間:3.6 4つの部分空間の次元</vt:lpstr>
      <vt:lpstr>第3章 ベクトル空間と部分空間:3.6 4つの部分空間の次元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morita</cp:lastModifiedBy>
  <cp:revision>1582</cp:revision>
  <dcterms:created xsi:type="dcterms:W3CDTF">2016-05-31T00:32:30Z</dcterms:created>
  <dcterms:modified xsi:type="dcterms:W3CDTF">2016-06-21T11:17:49Z</dcterms:modified>
</cp:coreProperties>
</file>